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sldIdLst>
    <p:sldId id="260" r:id="rId2"/>
    <p:sldId id="349" r:id="rId3"/>
    <p:sldId id="329" r:id="rId4"/>
    <p:sldId id="328" r:id="rId5"/>
    <p:sldId id="327" r:id="rId6"/>
    <p:sldId id="388" r:id="rId7"/>
    <p:sldId id="350" r:id="rId8"/>
    <p:sldId id="330" r:id="rId9"/>
    <p:sldId id="389" r:id="rId10"/>
    <p:sldId id="331" r:id="rId11"/>
    <p:sldId id="332" r:id="rId12"/>
    <p:sldId id="333" r:id="rId13"/>
    <p:sldId id="334" r:id="rId14"/>
    <p:sldId id="335" r:id="rId15"/>
    <p:sldId id="337" r:id="rId16"/>
    <p:sldId id="336" r:id="rId17"/>
    <p:sldId id="338" r:id="rId18"/>
    <p:sldId id="339" r:id="rId19"/>
    <p:sldId id="340" r:id="rId20"/>
    <p:sldId id="341" r:id="rId21"/>
    <p:sldId id="352" r:id="rId22"/>
    <p:sldId id="343" r:id="rId23"/>
    <p:sldId id="344" r:id="rId24"/>
    <p:sldId id="351" r:id="rId25"/>
    <p:sldId id="346" r:id="rId26"/>
    <p:sldId id="347" r:id="rId27"/>
    <p:sldId id="353" r:id="rId28"/>
    <p:sldId id="354" r:id="rId29"/>
    <p:sldId id="348" r:id="rId30"/>
    <p:sldId id="355" r:id="rId31"/>
    <p:sldId id="357" r:id="rId32"/>
    <p:sldId id="359" r:id="rId33"/>
    <p:sldId id="358" r:id="rId34"/>
    <p:sldId id="356" r:id="rId35"/>
    <p:sldId id="360" r:id="rId36"/>
    <p:sldId id="361" r:id="rId37"/>
    <p:sldId id="362" r:id="rId38"/>
    <p:sldId id="365" r:id="rId39"/>
    <p:sldId id="366" r:id="rId40"/>
    <p:sldId id="371" r:id="rId41"/>
    <p:sldId id="367" r:id="rId42"/>
    <p:sldId id="368" r:id="rId43"/>
    <p:sldId id="364" r:id="rId44"/>
    <p:sldId id="369" r:id="rId45"/>
    <p:sldId id="372" r:id="rId46"/>
    <p:sldId id="370" r:id="rId47"/>
    <p:sldId id="373" r:id="rId48"/>
    <p:sldId id="375" r:id="rId49"/>
    <p:sldId id="374" r:id="rId50"/>
    <p:sldId id="376" r:id="rId51"/>
    <p:sldId id="377" r:id="rId52"/>
    <p:sldId id="378" r:id="rId53"/>
    <p:sldId id="381" r:id="rId54"/>
    <p:sldId id="379" r:id="rId55"/>
    <p:sldId id="380" r:id="rId56"/>
    <p:sldId id="382" r:id="rId57"/>
    <p:sldId id="383" r:id="rId58"/>
    <p:sldId id="384" r:id="rId59"/>
    <p:sldId id="385" r:id="rId60"/>
    <p:sldId id="386" r:id="rId61"/>
    <p:sldId id="392" r:id="rId62"/>
    <p:sldId id="391" r:id="rId63"/>
    <p:sldId id="390" r:id="rId64"/>
    <p:sldId id="387" r:id="rId65"/>
    <p:sldId id="345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8333"/>
    <a:srgbClr val="2E6F12"/>
    <a:srgbClr val="3B3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7748" autoAdjust="0"/>
  </p:normalViewPr>
  <p:slideViewPr>
    <p:cSldViewPr snapToGrid="0">
      <p:cViewPr varScale="1">
        <p:scale>
          <a:sx n="95" d="100"/>
          <a:sy n="95" d="100"/>
        </p:scale>
        <p:origin x="738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1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5560A5-3C5A-46E8-832B-A08D3249730E}" type="datetimeFigureOut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49"/>
            <a:ext cx="5486400" cy="360045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725EE-0F3F-48E7-A727-0C157FCD3A9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7405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672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03761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22356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96680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77377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8180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4584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84791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2385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62651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전통적인 이미지 분류 기술과 </a:t>
            </a:r>
            <a:r>
              <a:rPr lang="en-US" altLang="ko-KR" smtClean="0"/>
              <a:t>CNN</a:t>
            </a:r>
            <a:r>
              <a:rPr lang="ko-KR" altLang="en-US" smtClean="0"/>
              <a:t>이 가장 다른 점은 모델 스스로가 학습하여 적절한 </a:t>
            </a:r>
            <a:r>
              <a:rPr lang="en-US" altLang="ko-KR" smtClean="0"/>
              <a:t>features</a:t>
            </a:r>
            <a:r>
              <a:rPr lang="ko-KR" altLang="en-US" smtClean="0"/>
              <a:t>를 검출하기 위한 </a:t>
            </a:r>
            <a:r>
              <a:rPr lang="en-US" altLang="ko-KR" smtClean="0"/>
              <a:t>convolution</a:t>
            </a:r>
            <a:r>
              <a:rPr lang="en-US" altLang="ko-KR" baseline="0" smtClean="0"/>
              <a:t> filter </a:t>
            </a:r>
            <a:r>
              <a:rPr lang="ko-KR" altLang="en-US" baseline="0" smtClean="0"/>
              <a:t>값을 찾아간다는 것</a:t>
            </a:r>
            <a:endParaRPr lang="en-US" altLang="ko-KR" baseline="0" smtClean="0"/>
          </a:p>
          <a:p>
            <a:r>
              <a:rPr lang="ko-KR" altLang="en-US" baseline="0" smtClean="0"/>
              <a:t>즉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모델 스스로가 해당 분석 대상의 특징 점을 분석할 수 있게 학습</a:t>
            </a:r>
            <a:endParaRPr lang="en-US" altLang="ko-KR" baseline="0" smtClean="0"/>
          </a:p>
          <a:p>
            <a:endParaRPr lang="en-US" altLang="ko-KR" baseline="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39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61793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0529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225860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5006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952925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전통적인 이미지 분류 기술과 </a:t>
            </a:r>
            <a:r>
              <a:rPr lang="en-US" altLang="ko-KR" smtClean="0"/>
              <a:t>CNN</a:t>
            </a:r>
            <a:r>
              <a:rPr lang="ko-KR" altLang="en-US" smtClean="0"/>
              <a:t>이 가장 다른 점은 모델 스스로가 학습하여 적절한 </a:t>
            </a:r>
            <a:r>
              <a:rPr lang="en-US" altLang="ko-KR" smtClean="0"/>
              <a:t>features</a:t>
            </a:r>
            <a:r>
              <a:rPr lang="ko-KR" altLang="en-US" smtClean="0"/>
              <a:t>를 검출하기 위한 </a:t>
            </a:r>
            <a:r>
              <a:rPr lang="en-US" altLang="ko-KR" smtClean="0"/>
              <a:t>convolution</a:t>
            </a:r>
            <a:r>
              <a:rPr lang="en-US" altLang="ko-KR" baseline="0" smtClean="0"/>
              <a:t> filter </a:t>
            </a:r>
            <a:r>
              <a:rPr lang="ko-KR" altLang="en-US" baseline="0" smtClean="0"/>
              <a:t>값을 찾아간다는 것</a:t>
            </a:r>
            <a:endParaRPr lang="en-US" altLang="ko-KR" baseline="0" smtClean="0"/>
          </a:p>
          <a:p>
            <a:r>
              <a:rPr lang="ko-KR" altLang="en-US" baseline="0" smtClean="0"/>
              <a:t>즉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모델 스스로가 해당 분석 대상의 특징 점을 분석할 수 있게 학습</a:t>
            </a:r>
            <a:endParaRPr lang="en-US" altLang="ko-KR" baseline="0" smtClean="0"/>
          </a:p>
          <a:p>
            <a:endParaRPr lang="en-US" altLang="ko-KR" baseline="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1873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9342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2749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2859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3656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3107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77202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10670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8633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548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4365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8513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087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873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전통적인 이미지 분류 기술과 </a:t>
            </a:r>
            <a:r>
              <a:rPr lang="en-US" altLang="ko-KR" smtClean="0"/>
              <a:t>CNN</a:t>
            </a:r>
            <a:r>
              <a:rPr lang="ko-KR" altLang="en-US" smtClean="0"/>
              <a:t>이 가장 다른 점은 모델 스스로가 학습하여 적절한 </a:t>
            </a:r>
            <a:r>
              <a:rPr lang="en-US" altLang="ko-KR" smtClean="0"/>
              <a:t>features</a:t>
            </a:r>
            <a:r>
              <a:rPr lang="ko-KR" altLang="en-US" smtClean="0"/>
              <a:t>를 검출하기 위한 </a:t>
            </a:r>
            <a:r>
              <a:rPr lang="en-US" altLang="ko-KR" smtClean="0"/>
              <a:t>convolution</a:t>
            </a:r>
            <a:r>
              <a:rPr lang="en-US" altLang="ko-KR" baseline="0" smtClean="0"/>
              <a:t> filter </a:t>
            </a:r>
            <a:r>
              <a:rPr lang="ko-KR" altLang="en-US" baseline="0" smtClean="0"/>
              <a:t>값을 찾아간다는 것</a:t>
            </a:r>
            <a:endParaRPr lang="en-US" altLang="ko-KR" baseline="0" smtClean="0"/>
          </a:p>
          <a:p>
            <a:r>
              <a:rPr lang="ko-KR" altLang="en-US" baseline="0" smtClean="0"/>
              <a:t>즉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모델 스스로가 해당 분석 대상의 특징 점을 분석할 수 있게 학습</a:t>
            </a:r>
            <a:endParaRPr lang="en-US" altLang="ko-KR" baseline="0" smtClean="0"/>
          </a:p>
          <a:p>
            <a:endParaRPr lang="en-US" altLang="ko-KR" baseline="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18810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mtClean="0"/>
              <a:t>전통적인 이미지 분류 기술과 </a:t>
            </a:r>
            <a:r>
              <a:rPr lang="en-US" altLang="ko-KR" smtClean="0"/>
              <a:t>CNN</a:t>
            </a:r>
            <a:r>
              <a:rPr lang="ko-KR" altLang="en-US" smtClean="0"/>
              <a:t>이 가장 다른 점은 모델 스스로가 학습하여 적절한 </a:t>
            </a:r>
            <a:r>
              <a:rPr lang="en-US" altLang="ko-KR" smtClean="0"/>
              <a:t>features</a:t>
            </a:r>
            <a:r>
              <a:rPr lang="ko-KR" altLang="en-US" smtClean="0"/>
              <a:t>를 검출하기 위한 </a:t>
            </a:r>
            <a:r>
              <a:rPr lang="en-US" altLang="ko-KR" smtClean="0"/>
              <a:t>convolution</a:t>
            </a:r>
            <a:r>
              <a:rPr lang="en-US" altLang="ko-KR" baseline="0" smtClean="0"/>
              <a:t> filter </a:t>
            </a:r>
            <a:r>
              <a:rPr lang="ko-KR" altLang="en-US" baseline="0" smtClean="0"/>
              <a:t>값을 찾아간다는 것</a:t>
            </a:r>
            <a:endParaRPr lang="en-US" altLang="ko-KR" baseline="0" smtClean="0"/>
          </a:p>
          <a:p>
            <a:r>
              <a:rPr lang="ko-KR" altLang="en-US" baseline="0" smtClean="0"/>
              <a:t>즉</a:t>
            </a:r>
            <a:r>
              <a:rPr lang="en-US" altLang="ko-KR" baseline="0" smtClean="0"/>
              <a:t>, </a:t>
            </a:r>
            <a:r>
              <a:rPr lang="ko-KR" altLang="en-US" baseline="0" smtClean="0"/>
              <a:t>모델 스스로가 해당 분석 대상의 특징 점을 분석할 수 있게 학습</a:t>
            </a:r>
            <a:endParaRPr lang="en-US" altLang="ko-KR" baseline="0" smtClean="0"/>
          </a:p>
          <a:p>
            <a:endParaRPr lang="en-US" altLang="ko-KR" baseline="0" smtClean="0"/>
          </a:p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2576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56551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10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65125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957966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67472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98062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53117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3378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08263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409809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78112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412923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5287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mtClean="0"/>
              <a:t>11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00393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4940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8007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2537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11127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09052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336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78050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571836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4469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9792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72676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721099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0970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942430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00132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6940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761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43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1725EE-0F3F-48E7-A727-0C157FCD3A9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7024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D66795-2FA2-408D-B21A-97ED08A36AF9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426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85289-5606-4189-B13E-5FF0B48B35C2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7467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D8C4F-D569-48D2-A664-EE99512EF697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3538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23925"/>
            <a:ext cx="10515600" cy="458659"/>
          </a:xfrm>
        </p:spPr>
        <p:txBody>
          <a:bodyPr>
            <a:noAutofit/>
          </a:bodyPr>
          <a:lstStyle>
            <a:lvl1pPr>
              <a:defRPr sz="36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258544"/>
            <a:ext cx="10515600" cy="509780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8610600" y="6446824"/>
            <a:ext cx="2743200" cy="365125"/>
          </a:xfrm>
        </p:spPr>
        <p:txBody>
          <a:bodyPr/>
          <a:lstStyle/>
          <a:p>
            <a:fld id="{6C05A1AF-51FD-4922-BB91-3B38CFF3068A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038600" y="6432050"/>
            <a:ext cx="4114800" cy="36512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38200" y="6432049"/>
            <a:ext cx="2743200" cy="365125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DD00D07E-E281-4468-AE46-4A1D447C7D22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806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7B3CE1-4E2D-4600-8400-E94918402991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96279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14ECB3-44A1-4B09-935D-36938C2BD370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5770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398FEA-76F5-4DF8-A802-AB64473026C4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091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E15771-2B16-4418-8E4A-0954225548FE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7060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80F88-8F1B-4DDC-9C77-505ECA6BACA0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04488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B2E66-43F0-4371-95CD-8D33C25372D1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0361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DCAEB8-A279-435C-A560-0A25C99611BB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967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B0DB72-6D7E-4053-BA1F-9F7431BF7F40}" type="datetime1">
              <a:rPr lang="ko-KR" altLang="en-US" smtClean="0"/>
              <a:t>2020-08-05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00D07E-E281-4468-AE46-4A1D447C7D2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79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f0t-OCG79-U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15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8.gif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1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3.wdp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fif"/><Relationship Id="rId5" Type="http://schemas.openxmlformats.org/officeDocument/2006/relationships/image" Target="../media/image45.png"/><Relationship Id="rId4" Type="http://schemas.openxmlformats.org/officeDocument/2006/relationships/image" Target="../media/image44.jpe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ensorflow/models/tree/master/research/slim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s://pytorch.org/docs/stable/torchvision/models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44.jpeg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540.png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2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73.jpe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62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jpe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79959" y="744670"/>
            <a:ext cx="623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en-US" altLang="ko-KR" sz="4000" smtClean="0">
                <a:latin typeface="Arial" panose="020B0604020202020204" pitchFamily="34" charset="0"/>
                <a:cs typeface="Arial" panose="020B0604020202020204" pitchFamily="34" charset="0"/>
              </a:rPr>
              <a:t> Image classification</a:t>
            </a:r>
            <a:endParaRPr lang="ko-KR" alt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</a:t>
            </a:fld>
            <a:endParaRPr lang="ko-KR" altLang="en-US"/>
          </a:p>
        </p:txBody>
      </p:sp>
      <p:pic>
        <p:nvPicPr>
          <p:cNvPr id="1026" name="Picture 2" descr="https://miro.medium.com/max/1000/1*zNs_mYOAgHpt3WxbYa7fn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921" y="1634064"/>
            <a:ext cx="4414157" cy="1465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48297" y="3161211"/>
            <a:ext cx="574765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  <a:p>
            <a:pPr marL="342900" indent="-342900">
              <a:buAutoNum type="arabicPeriod"/>
            </a:pP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Component</a:t>
            </a:r>
          </a:p>
          <a:p>
            <a:pPr marL="800100" lvl="1" indent="-342900">
              <a:buAutoNum type="arabicParenR"/>
            </a:pPr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AutoNum type="arabicParenR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Convolution Layer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Activation function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Pooling Layer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Fully Connected Layer</a:t>
            </a:r>
          </a:p>
          <a:p>
            <a:pPr marL="800100" lvl="1" indent="-342900">
              <a:buFont typeface="+mj-lt"/>
              <a:buAutoNum type="arabicParenR"/>
            </a:pP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제목 1"/>
          <p:cNvSpPr>
            <a:spLocks noGrp="1"/>
          </p:cNvSpPr>
          <p:nvPr>
            <p:ph type="title"/>
          </p:nvPr>
        </p:nvSpPr>
        <p:spPr>
          <a:xfrm>
            <a:off x="3595007" y="747825"/>
            <a:ext cx="5001986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How filter works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3663" y="1734921"/>
            <a:ext cx="7888432" cy="33857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l="78091" t="14657" r="6453" b="2777"/>
          <a:stretch/>
        </p:blipFill>
        <p:spPr>
          <a:xfrm>
            <a:off x="8113061" y="2240941"/>
            <a:ext cx="1219201" cy="279545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/>
          <a:srcRect l="78091" t="14657" r="6453" b="2777"/>
          <a:stretch/>
        </p:blipFill>
        <p:spPr>
          <a:xfrm>
            <a:off x="9075359" y="2232232"/>
            <a:ext cx="1219201" cy="2795452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l="78091" t="14657" r="6453" b="2777"/>
          <a:stretch/>
        </p:blipFill>
        <p:spPr>
          <a:xfrm>
            <a:off x="10028950" y="2230817"/>
            <a:ext cx="1219201" cy="2795452"/>
          </a:xfrm>
          <a:prstGeom prst="rect">
            <a:avLst/>
          </a:prstGeom>
        </p:spPr>
      </p:pic>
      <p:sp>
        <p:nvSpPr>
          <p:cNvPr id="3" name="오른쪽 중괄호 2"/>
          <p:cNvSpPr/>
          <p:nvPr/>
        </p:nvSpPr>
        <p:spPr>
          <a:xfrm rot="5400000">
            <a:off x="8942039" y="3398444"/>
            <a:ext cx="322217" cy="3930892"/>
          </a:xfrm>
          <a:prstGeom prst="rightBrace">
            <a:avLst>
              <a:gd name="adj1" fmla="val 24549"/>
              <a:gd name="adj2" fmla="val 51202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제목 1"/>
          <p:cNvSpPr txBox="1">
            <a:spLocks/>
          </p:cNvSpPr>
          <p:nvPr/>
        </p:nvSpPr>
        <p:spPr>
          <a:xfrm>
            <a:off x="7644592" y="5558314"/>
            <a:ext cx="2495005" cy="28356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1400" smtClean="0">
                <a:latin typeface="Arial" panose="020B0604020202020204" pitchFamily="34" charset="0"/>
                <a:cs typeface="Arial" panose="020B0604020202020204" pitchFamily="34" charset="0"/>
              </a:rPr>
              <a:t>each filter makes one map</a:t>
            </a:r>
            <a:endParaRPr lang="ko-KR" altLang="en-US" sz="1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38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제목 1"/>
          <p:cNvSpPr>
            <a:spLocks noGrp="1"/>
          </p:cNvSpPr>
          <p:nvPr>
            <p:ph type="title"/>
          </p:nvPr>
        </p:nvSpPr>
        <p:spPr>
          <a:xfrm>
            <a:off x="3534864" y="747825"/>
            <a:ext cx="5122273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Convolutional Neural Network Visualization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f0t-OCG79-U"/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1852612" y="1291233"/>
            <a:ext cx="8848726" cy="497740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10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제목 1"/>
          <p:cNvSpPr>
            <a:spLocks noGrp="1"/>
          </p:cNvSpPr>
          <p:nvPr>
            <p:ph type="title"/>
          </p:nvPr>
        </p:nvSpPr>
        <p:spPr>
          <a:xfrm>
            <a:off x="2790281" y="747825"/>
            <a:ext cx="6611439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Process of calculating filters in the Convolution Layer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https://cdn-images-1.medium.com/max/800/1*NsiYxt8tPDQyjyH3C08PVA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7" y="1587917"/>
            <a:ext cx="1752776" cy="2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1" y="1282229"/>
            <a:ext cx="8380800" cy="4771947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596908" y="1934611"/>
            <a:ext cx="241292" cy="28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26047" y="1457112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ko-KR" altLang="en-US" sz="11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1149531" y="1489166"/>
            <a:ext cx="2124892" cy="574765"/>
          </a:xfrm>
          <a:prstGeom prst="bentConnector3">
            <a:avLst>
              <a:gd name="adj1" fmla="val 4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flipV="1">
            <a:off x="1271451" y="1282229"/>
            <a:ext cx="4319452" cy="842662"/>
          </a:xfrm>
          <a:prstGeom prst="bentConnector3">
            <a:avLst>
              <a:gd name="adj1" fmla="val -202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flipV="1">
            <a:off x="1341120" y="1206485"/>
            <a:ext cx="6635931" cy="1015509"/>
          </a:xfrm>
          <a:prstGeom prst="bentConnector3">
            <a:avLst>
              <a:gd name="adj1" fmla="val 262"/>
            </a:avLst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65945" y="1782152"/>
            <a:ext cx="93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latin typeface="Arial" panose="020B0604020202020204" pitchFamily="34" charset="0"/>
                <a:cs typeface="Arial" panose="020B0604020202020204" pitchFamily="34" charset="0"/>
              </a:rPr>
              <a:t>3x3x3 filter</a:t>
            </a:r>
            <a:endParaRPr lang="ko-KR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17836" y="1249518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ko-KR" altLang="en-US" sz="1100" b="1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17835" y="994893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sz="11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344091" y="1587917"/>
            <a:ext cx="548640" cy="1912929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3663" y="1571217"/>
            <a:ext cx="548640" cy="1912929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036421" y="1565422"/>
            <a:ext cx="548640" cy="1912929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306402" y="1810786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646607" y="1832609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976177" y="1832609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310754" y="2077767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3599566" y="2094001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934488" y="2105445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2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4" name="Picture 4" descr="https://cdn-images-1.medium.com/max/800/1*NsiYxt8tPDQyjyH3C08PVA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7" y="1587917"/>
            <a:ext cx="1752776" cy="2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ttps://cdn-images-1.medium.com/max/800/1*ciDgQEjViWLnCbmX-EeSrA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7547" y="1299879"/>
            <a:ext cx="8382000" cy="471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제목 1"/>
          <p:cNvSpPr txBox="1">
            <a:spLocks/>
          </p:cNvSpPr>
          <p:nvPr/>
        </p:nvSpPr>
        <p:spPr>
          <a:xfrm>
            <a:off x="2790281" y="747825"/>
            <a:ext cx="6611439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Process of calculating filters in the Convolution Layer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/>
          <p:cNvCxnSpPr/>
          <p:nvPr/>
        </p:nvCxnSpPr>
        <p:spPr>
          <a:xfrm>
            <a:off x="596908" y="1934611"/>
            <a:ext cx="241292" cy="28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334756" y="1483239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ko-KR" altLang="en-US" sz="11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꺾인 연결선 24"/>
          <p:cNvCxnSpPr/>
          <p:nvPr/>
        </p:nvCxnSpPr>
        <p:spPr>
          <a:xfrm flipV="1">
            <a:off x="1149531" y="1489166"/>
            <a:ext cx="2124892" cy="574765"/>
          </a:xfrm>
          <a:prstGeom prst="bentConnector3">
            <a:avLst>
              <a:gd name="adj1" fmla="val 4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365945" y="1782152"/>
            <a:ext cx="93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latin typeface="Arial" panose="020B0604020202020204" pitchFamily="34" charset="0"/>
                <a:cs typeface="Arial" panose="020B0604020202020204" pitchFamily="34" charset="0"/>
              </a:rPr>
              <a:t>3x3x3 filter</a:t>
            </a:r>
            <a:endParaRPr lang="ko-KR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26545" y="1258227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ko-KR" altLang="en-US" sz="1100" b="1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326544" y="994893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sz="11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꺾인 연결선 28"/>
          <p:cNvCxnSpPr/>
          <p:nvPr/>
        </p:nvCxnSpPr>
        <p:spPr>
          <a:xfrm flipV="1">
            <a:off x="1271451" y="1282229"/>
            <a:ext cx="4319452" cy="842662"/>
          </a:xfrm>
          <a:prstGeom prst="bentConnector3">
            <a:avLst>
              <a:gd name="adj1" fmla="val -202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0" name="꺾인 연결선 29"/>
          <p:cNvCxnSpPr/>
          <p:nvPr/>
        </p:nvCxnSpPr>
        <p:spPr>
          <a:xfrm flipV="1">
            <a:off x="1341120" y="1206485"/>
            <a:ext cx="6635931" cy="1015509"/>
          </a:xfrm>
          <a:prstGeom prst="bentConnector3">
            <a:avLst>
              <a:gd name="adj1" fmla="val 262"/>
            </a:avLst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4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제목 1"/>
          <p:cNvSpPr txBox="1">
            <a:spLocks/>
          </p:cNvSpPr>
          <p:nvPr/>
        </p:nvSpPr>
        <p:spPr>
          <a:xfrm>
            <a:off x="4508455" y="747825"/>
            <a:ext cx="3175090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Stride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Picture 2" descr="https://miro.medium.com/max/1000/1*zNs_mYOAgHpt3WxbYa7fn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7" r="87380" b="41793"/>
          <a:stretch/>
        </p:blipFill>
        <p:spPr bwMode="auto">
          <a:xfrm>
            <a:off x="2168299" y="3036596"/>
            <a:ext cx="2340156" cy="23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5787673"/>
              </p:ext>
            </p:extLst>
          </p:nvPr>
        </p:nvGraphicFramePr>
        <p:xfrm>
          <a:off x="2168299" y="3066251"/>
          <a:ext cx="2340156" cy="22619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90026">
                  <a:extLst>
                    <a:ext uri="{9D8B030D-6E8A-4147-A177-3AD203B41FA5}">
                      <a16:colId xmlns:a16="http://schemas.microsoft.com/office/drawing/2014/main" val="56275734"/>
                    </a:ext>
                  </a:extLst>
                </a:gridCol>
                <a:gridCol w="390026">
                  <a:extLst>
                    <a:ext uri="{9D8B030D-6E8A-4147-A177-3AD203B41FA5}">
                      <a16:colId xmlns:a16="http://schemas.microsoft.com/office/drawing/2014/main" val="376959472"/>
                    </a:ext>
                  </a:extLst>
                </a:gridCol>
                <a:gridCol w="390026">
                  <a:extLst>
                    <a:ext uri="{9D8B030D-6E8A-4147-A177-3AD203B41FA5}">
                      <a16:colId xmlns:a16="http://schemas.microsoft.com/office/drawing/2014/main" val="379153810"/>
                    </a:ext>
                  </a:extLst>
                </a:gridCol>
                <a:gridCol w="390026">
                  <a:extLst>
                    <a:ext uri="{9D8B030D-6E8A-4147-A177-3AD203B41FA5}">
                      <a16:colId xmlns:a16="http://schemas.microsoft.com/office/drawing/2014/main" val="959853830"/>
                    </a:ext>
                  </a:extLst>
                </a:gridCol>
                <a:gridCol w="390026">
                  <a:extLst>
                    <a:ext uri="{9D8B030D-6E8A-4147-A177-3AD203B41FA5}">
                      <a16:colId xmlns:a16="http://schemas.microsoft.com/office/drawing/2014/main" val="1882333310"/>
                    </a:ext>
                  </a:extLst>
                </a:gridCol>
                <a:gridCol w="390026">
                  <a:extLst>
                    <a:ext uri="{9D8B030D-6E8A-4147-A177-3AD203B41FA5}">
                      <a16:colId xmlns:a16="http://schemas.microsoft.com/office/drawing/2014/main" val="3279884420"/>
                    </a:ext>
                  </a:extLst>
                </a:gridCol>
              </a:tblGrid>
              <a:tr h="376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399849"/>
                  </a:ext>
                </a:extLst>
              </a:tr>
              <a:tr h="376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335628"/>
                  </a:ext>
                </a:extLst>
              </a:tr>
              <a:tr h="376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957821"/>
                  </a:ext>
                </a:extLst>
              </a:tr>
              <a:tr h="376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839212"/>
                  </a:ext>
                </a:extLst>
              </a:tr>
              <a:tr h="376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8399"/>
                  </a:ext>
                </a:extLst>
              </a:tr>
              <a:tr h="37698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300614"/>
                  </a:ext>
                </a:extLst>
              </a:tr>
            </a:tbl>
          </a:graphicData>
        </a:graphic>
      </p:graphicFrame>
      <p:sp>
        <p:nvSpPr>
          <p:cNvPr id="35" name="직사각형 34"/>
          <p:cNvSpPr/>
          <p:nvPr/>
        </p:nvSpPr>
        <p:spPr>
          <a:xfrm>
            <a:off x="2224897" y="3106506"/>
            <a:ext cx="302623" cy="270452"/>
          </a:xfrm>
          <a:prstGeom prst="rect">
            <a:avLst/>
          </a:prstGeom>
          <a:solidFill>
            <a:srgbClr val="FF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2492684" y="3241732"/>
            <a:ext cx="1684842" cy="688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2495956" y="3626204"/>
            <a:ext cx="1684842" cy="688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2490786" y="4005386"/>
            <a:ext cx="1684842" cy="688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/>
          <p:cNvCxnSpPr/>
          <p:nvPr/>
        </p:nvCxnSpPr>
        <p:spPr>
          <a:xfrm>
            <a:off x="2476640" y="4389858"/>
            <a:ext cx="1684842" cy="688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/>
          <p:cNvCxnSpPr/>
          <p:nvPr/>
        </p:nvCxnSpPr>
        <p:spPr>
          <a:xfrm>
            <a:off x="2494058" y="4752136"/>
            <a:ext cx="1684842" cy="688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2479912" y="5136608"/>
            <a:ext cx="1684842" cy="6887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/>
          <p:nvPr/>
        </p:nvCxnSpPr>
        <p:spPr>
          <a:xfrm flipH="1">
            <a:off x="2527520" y="3278274"/>
            <a:ext cx="1648108" cy="316487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H="1">
            <a:off x="2509153" y="3648205"/>
            <a:ext cx="1648108" cy="316487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/>
          <p:cNvCxnSpPr/>
          <p:nvPr/>
        </p:nvCxnSpPr>
        <p:spPr>
          <a:xfrm flipH="1">
            <a:off x="2495007" y="4043239"/>
            <a:ext cx="1648108" cy="316487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H="1">
            <a:off x="2509153" y="4404972"/>
            <a:ext cx="1648108" cy="316487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/>
          <p:nvPr/>
        </p:nvCxnSpPr>
        <p:spPr>
          <a:xfrm flipH="1">
            <a:off x="2504392" y="4782557"/>
            <a:ext cx="1648108" cy="316487"/>
          </a:xfrm>
          <a:prstGeom prst="straightConnector1">
            <a:avLst/>
          </a:prstGeom>
          <a:ln w="38100">
            <a:solidFill>
              <a:srgbClr val="FFFF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그룹 14"/>
          <p:cNvGrpSpPr/>
          <p:nvPr/>
        </p:nvGrpSpPr>
        <p:grpSpPr>
          <a:xfrm>
            <a:off x="2323007" y="2751115"/>
            <a:ext cx="1582248" cy="305957"/>
            <a:chOff x="1194430" y="2239758"/>
            <a:chExt cx="1582248" cy="305957"/>
          </a:xfrm>
        </p:grpSpPr>
        <p:sp>
          <p:nvSpPr>
            <p:cNvPr id="12" name="아래로 구부러진 화살표 11"/>
            <p:cNvSpPr/>
            <p:nvPr/>
          </p:nvSpPr>
          <p:spPr>
            <a:xfrm>
              <a:off x="1194430" y="2403101"/>
              <a:ext cx="446314" cy="130629"/>
            </a:xfrm>
            <a:prstGeom prst="curvedDownArrow">
              <a:avLst/>
            </a:prstGeom>
            <a:solidFill>
              <a:srgbClr val="FF0000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아래로 구부러진 화살표 47"/>
            <p:cNvSpPr/>
            <p:nvPr/>
          </p:nvSpPr>
          <p:spPr>
            <a:xfrm>
              <a:off x="1194430" y="2239758"/>
              <a:ext cx="791124" cy="305957"/>
            </a:xfrm>
            <a:prstGeom prst="curvedDownArrow">
              <a:avLst/>
            </a:prstGeom>
            <a:solidFill>
              <a:srgbClr val="FF0000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아래로 구부러진 화살표 48"/>
            <p:cNvSpPr/>
            <p:nvPr/>
          </p:nvSpPr>
          <p:spPr>
            <a:xfrm>
              <a:off x="1985554" y="2243414"/>
              <a:ext cx="791124" cy="301291"/>
            </a:xfrm>
            <a:prstGeom prst="curvedDownArrow">
              <a:avLst/>
            </a:prstGeom>
            <a:solidFill>
              <a:srgbClr val="FF0000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0" name="아래로 구부러진 화살표 49"/>
            <p:cNvSpPr/>
            <p:nvPr/>
          </p:nvSpPr>
          <p:spPr>
            <a:xfrm>
              <a:off x="1626859" y="2398962"/>
              <a:ext cx="446314" cy="130629"/>
            </a:xfrm>
            <a:prstGeom prst="curvedDownArrow">
              <a:avLst/>
            </a:prstGeom>
            <a:solidFill>
              <a:srgbClr val="FF0000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2" name="그룹 51"/>
          <p:cNvGrpSpPr/>
          <p:nvPr/>
        </p:nvGrpSpPr>
        <p:grpSpPr>
          <a:xfrm rot="16200000" flipH="1">
            <a:off x="1218153" y="3820423"/>
            <a:ext cx="1582248" cy="305957"/>
            <a:chOff x="1194430" y="2239758"/>
            <a:chExt cx="1582248" cy="305957"/>
          </a:xfrm>
        </p:grpSpPr>
        <p:sp>
          <p:nvSpPr>
            <p:cNvPr id="53" name="아래로 구부러진 화살표 52"/>
            <p:cNvSpPr/>
            <p:nvPr/>
          </p:nvSpPr>
          <p:spPr>
            <a:xfrm>
              <a:off x="1194430" y="2403101"/>
              <a:ext cx="446314" cy="130629"/>
            </a:xfrm>
            <a:prstGeom prst="curvedDownArrow">
              <a:avLst/>
            </a:prstGeom>
            <a:solidFill>
              <a:srgbClr val="FF0000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아래로 구부러진 화살표 53"/>
            <p:cNvSpPr/>
            <p:nvPr/>
          </p:nvSpPr>
          <p:spPr>
            <a:xfrm>
              <a:off x="1194430" y="2239758"/>
              <a:ext cx="791124" cy="305957"/>
            </a:xfrm>
            <a:prstGeom prst="curvedDownArrow">
              <a:avLst/>
            </a:prstGeom>
            <a:solidFill>
              <a:srgbClr val="FF0000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아래로 구부러진 화살표 54"/>
            <p:cNvSpPr/>
            <p:nvPr/>
          </p:nvSpPr>
          <p:spPr>
            <a:xfrm>
              <a:off x="1985554" y="2243414"/>
              <a:ext cx="791124" cy="301291"/>
            </a:xfrm>
            <a:prstGeom prst="curvedDownArrow">
              <a:avLst/>
            </a:prstGeom>
            <a:solidFill>
              <a:srgbClr val="FF0000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아래로 구부러진 화살표 55"/>
            <p:cNvSpPr/>
            <p:nvPr/>
          </p:nvSpPr>
          <p:spPr>
            <a:xfrm>
              <a:off x="1626859" y="2398962"/>
              <a:ext cx="446314" cy="130629"/>
            </a:xfrm>
            <a:prstGeom prst="curvedDownArrow">
              <a:avLst/>
            </a:prstGeom>
            <a:solidFill>
              <a:srgbClr val="FF0000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7" name="제목 1"/>
          <p:cNvSpPr txBox="1">
            <a:spLocks/>
          </p:cNvSpPr>
          <p:nvPr/>
        </p:nvSpPr>
        <p:spPr>
          <a:xfrm>
            <a:off x="2080817" y="1671102"/>
            <a:ext cx="2569560" cy="68078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Stride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-How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many will you move?</a:t>
            </a:r>
          </a:p>
        </p:txBody>
      </p:sp>
      <p:pic>
        <p:nvPicPr>
          <p:cNvPr id="59" name="Picture 2" descr="https://miro.medium.com/max/1000/1*zNs_mYOAgHpt3WxbYa7fn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7" r="87380" b="41793"/>
          <a:stretch/>
        </p:blipFill>
        <p:spPr bwMode="auto">
          <a:xfrm>
            <a:off x="7278460" y="3026767"/>
            <a:ext cx="2340156" cy="2337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0" name="표 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9260721"/>
              </p:ext>
            </p:extLst>
          </p:nvPr>
        </p:nvGraphicFramePr>
        <p:xfrm>
          <a:off x="6878817" y="2655211"/>
          <a:ext cx="3117672" cy="3029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709">
                  <a:extLst>
                    <a:ext uri="{9D8B030D-6E8A-4147-A177-3AD203B41FA5}">
                      <a16:colId xmlns:a16="http://schemas.microsoft.com/office/drawing/2014/main" val="56275734"/>
                    </a:ext>
                  </a:extLst>
                </a:gridCol>
                <a:gridCol w="389709">
                  <a:extLst>
                    <a:ext uri="{9D8B030D-6E8A-4147-A177-3AD203B41FA5}">
                      <a16:colId xmlns:a16="http://schemas.microsoft.com/office/drawing/2014/main" val="376959472"/>
                    </a:ext>
                  </a:extLst>
                </a:gridCol>
                <a:gridCol w="389709">
                  <a:extLst>
                    <a:ext uri="{9D8B030D-6E8A-4147-A177-3AD203B41FA5}">
                      <a16:colId xmlns:a16="http://schemas.microsoft.com/office/drawing/2014/main" val="379153810"/>
                    </a:ext>
                  </a:extLst>
                </a:gridCol>
                <a:gridCol w="389709">
                  <a:extLst>
                    <a:ext uri="{9D8B030D-6E8A-4147-A177-3AD203B41FA5}">
                      <a16:colId xmlns:a16="http://schemas.microsoft.com/office/drawing/2014/main" val="959853830"/>
                    </a:ext>
                  </a:extLst>
                </a:gridCol>
                <a:gridCol w="389709">
                  <a:extLst>
                    <a:ext uri="{9D8B030D-6E8A-4147-A177-3AD203B41FA5}">
                      <a16:colId xmlns:a16="http://schemas.microsoft.com/office/drawing/2014/main" val="1882333310"/>
                    </a:ext>
                  </a:extLst>
                </a:gridCol>
                <a:gridCol w="389709">
                  <a:extLst>
                    <a:ext uri="{9D8B030D-6E8A-4147-A177-3AD203B41FA5}">
                      <a16:colId xmlns:a16="http://schemas.microsoft.com/office/drawing/2014/main" val="3279884420"/>
                    </a:ext>
                  </a:extLst>
                </a:gridCol>
                <a:gridCol w="389709">
                  <a:extLst>
                    <a:ext uri="{9D8B030D-6E8A-4147-A177-3AD203B41FA5}">
                      <a16:colId xmlns:a16="http://schemas.microsoft.com/office/drawing/2014/main" val="385534583"/>
                    </a:ext>
                  </a:extLst>
                </a:gridCol>
                <a:gridCol w="389709">
                  <a:extLst>
                    <a:ext uri="{9D8B030D-6E8A-4147-A177-3AD203B41FA5}">
                      <a16:colId xmlns:a16="http://schemas.microsoft.com/office/drawing/2014/main" val="2821100727"/>
                    </a:ext>
                  </a:extLst>
                </a:gridCol>
              </a:tblGrid>
              <a:tr h="378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399849"/>
                  </a:ext>
                </a:extLst>
              </a:tr>
              <a:tr h="378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9335628"/>
                  </a:ext>
                </a:extLst>
              </a:tr>
              <a:tr h="378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957821"/>
                  </a:ext>
                </a:extLst>
              </a:tr>
              <a:tr h="378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3839212"/>
                  </a:ext>
                </a:extLst>
              </a:tr>
              <a:tr h="378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8399"/>
                  </a:ext>
                </a:extLst>
              </a:tr>
              <a:tr h="378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8300614"/>
                  </a:ext>
                </a:extLst>
              </a:tr>
              <a:tr h="378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0535718"/>
                  </a:ext>
                </a:extLst>
              </a:tr>
              <a:tr h="3787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b="1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b="1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9407405"/>
                  </a:ext>
                </a:extLst>
              </a:tr>
            </a:tbl>
          </a:graphicData>
        </a:graphic>
      </p:graphicFrame>
      <p:sp>
        <p:nvSpPr>
          <p:cNvPr id="61" name="제목 1"/>
          <p:cNvSpPr txBox="1">
            <a:spLocks/>
          </p:cNvSpPr>
          <p:nvPr/>
        </p:nvSpPr>
        <p:spPr>
          <a:xfrm>
            <a:off x="6216555" y="1671102"/>
            <a:ext cx="5470345" cy="9153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</a:t>
            </a:r>
          </a:p>
          <a:p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-How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much image will be reduced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-overcome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Loosing information on corners of the image</a:t>
            </a:r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038904" y="2801021"/>
            <a:ext cx="531366" cy="492664"/>
          </a:xfrm>
          <a:prstGeom prst="rect">
            <a:avLst/>
          </a:prstGeom>
          <a:solidFill>
            <a:srgbClr val="FF0000">
              <a:alpha val="50000"/>
            </a:srgbClr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1" name="그림 11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0678" y="1563353"/>
            <a:ext cx="2362582" cy="2448857"/>
          </a:xfrm>
          <a:prstGeom prst="rect">
            <a:avLst/>
          </a:prstGeom>
        </p:spPr>
      </p:pic>
      <p:pic>
        <p:nvPicPr>
          <p:cNvPr id="112" name="그림 1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62727" y="1532434"/>
            <a:ext cx="2042791" cy="2446145"/>
          </a:xfrm>
          <a:prstGeom prst="rect">
            <a:avLst/>
          </a:prstGeom>
        </p:spPr>
      </p:pic>
      <p:pic>
        <p:nvPicPr>
          <p:cNvPr id="113" name="그림 11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07662" y="1587479"/>
            <a:ext cx="2355065" cy="2309525"/>
          </a:xfrm>
          <a:prstGeom prst="rect">
            <a:avLst/>
          </a:prstGeom>
        </p:spPr>
      </p:pic>
      <p:sp>
        <p:nvSpPr>
          <p:cNvPr id="114" name="원호 113"/>
          <p:cNvSpPr/>
          <p:nvPr/>
        </p:nvSpPr>
        <p:spPr>
          <a:xfrm rot="18900000">
            <a:off x="2896442" y="1862237"/>
            <a:ext cx="966864" cy="966864"/>
          </a:xfrm>
          <a:prstGeom prst="arc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원호 114"/>
          <p:cNvSpPr/>
          <p:nvPr/>
        </p:nvSpPr>
        <p:spPr>
          <a:xfrm rot="18900000">
            <a:off x="3152387" y="1862238"/>
            <a:ext cx="966864" cy="966864"/>
          </a:xfrm>
          <a:prstGeom prst="arc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타원 115"/>
          <p:cNvSpPr/>
          <p:nvPr/>
        </p:nvSpPr>
        <p:spPr>
          <a:xfrm>
            <a:off x="2740852" y="1988089"/>
            <a:ext cx="257287" cy="91217"/>
          </a:xfrm>
          <a:prstGeom prst="ellips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7" name="타원 116"/>
          <p:cNvSpPr/>
          <p:nvPr/>
        </p:nvSpPr>
        <p:spPr>
          <a:xfrm>
            <a:off x="3039195" y="1988088"/>
            <a:ext cx="257287" cy="91217"/>
          </a:xfrm>
          <a:prstGeom prst="ellips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18" name="직선 연결선 117"/>
          <p:cNvCxnSpPr>
            <a:stCxn id="117" idx="7"/>
          </p:cNvCxnSpPr>
          <p:nvPr/>
        </p:nvCxnSpPr>
        <p:spPr>
          <a:xfrm flipV="1">
            <a:off x="3258803" y="1577681"/>
            <a:ext cx="1738672" cy="42376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5304136" y="3961244"/>
            <a:ext cx="165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stride = 2  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0" name="그림 11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63320" y="4171859"/>
            <a:ext cx="2348559" cy="2374582"/>
          </a:xfrm>
          <a:prstGeom prst="rect">
            <a:avLst/>
          </a:prstGeom>
        </p:spPr>
      </p:pic>
      <p:pic>
        <p:nvPicPr>
          <p:cNvPr id="121" name="그림 120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42434" y="4155283"/>
            <a:ext cx="2407111" cy="2433133"/>
          </a:xfrm>
          <a:prstGeom prst="rect">
            <a:avLst/>
          </a:prstGeom>
        </p:spPr>
      </p:pic>
      <p:pic>
        <p:nvPicPr>
          <p:cNvPr id="122" name="그림 12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67759" y="4256061"/>
            <a:ext cx="2216580" cy="2409038"/>
          </a:xfrm>
          <a:prstGeom prst="rect">
            <a:avLst/>
          </a:prstGeom>
        </p:spPr>
      </p:pic>
      <p:sp>
        <p:nvSpPr>
          <p:cNvPr id="123" name="원호 122"/>
          <p:cNvSpPr/>
          <p:nvPr/>
        </p:nvSpPr>
        <p:spPr>
          <a:xfrm rot="18900000">
            <a:off x="3158028" y="4456305"/>
            <a:ext cx="966864" cy="966864"/>
          </a:xfrm>
          <a:prstGeom prst="arc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원호 123"/>
          <p:cNvSpPr/>
          <p:nvPr/>
        </p:nvSpPr>
        <p:spPr>
          <a:xfrm rot="18900000">
            <a:off x="3654672" y="4456306"/>
            <a:ext cx="966864" cy="966864"/>
          </a:xfrm>
          <a:prstGeom prst="arc">
            <a:avLst/>
          </a:prstGeom>
          <a:ln>
            <a:solidFill>
              <a:schemeClr val="accent2">
                <a:lumMod val="60000"/>
                <a:lumOff val="4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5" name="타원 124"/>
          <p:cNvSpPr/>
          <p:nvPr/>
        </p:nvSpPr>
        <p:spPr>
          <a:xfrm>
            <a:off x="2771204" y="4591786"/>
            <a:ext cx="501382" cy="91217"/>
          </a:xfrm>
          <a:prstGeom prst="ellips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26" name="타원 125"/>
          <p:cNvSpPr/>
          <p:nvPr/>
        </p:nvSpPr>
        <p:spPr>
          <a:xfrm>
            <a:off x="3279259" y="4591786"/>
            <a:ext cx="501382" cy="91217"/>
          </a:xfrm>
          <a:prstGeom prst="ellipse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127" name="직선 연결선 126"/>
          <p:cNvCxnSpPr/>
          <p:nvPr/>
        </p:nvCxnSpPr>
        <p:spPr>
          <a:xfrm flipV="1">
            <a:off x="3548533" y="4152377"/>
            <a:ext cx="1738672" cy="423765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/>
          <p:cNvSpPr txBox="1"/>
          <p:nvPr/>
        </p:nvSpPr>
        <p:spPr>
          <a:xfrm>
            <a:off x="5304136" y="1339999"/>
            <a:ext cx="165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stride = 1  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6" name="제목 1"/>
          <p:cNvSpPr txBox="1">
            <a:spLocks/>
          </p:cNvSpPr>
          <p:nvPr/>
        </p:nvSpPr>
        <p:spPr>
          <a:xfrm>
            <a:off x="3892731" y="747825"/>
            <a:ext cx="3790814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Stride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305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8" name="TextBox 127"/>
          <p:cNvSpPr txBox="1"/>
          <p:nvPr/>
        </p:nvSpPr>
        <p:spPr>
          <a:xfrm>
            <a:off x="3733850" y="1618608"/>
            <a:ext cx="16571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16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stride = 1  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 rotWithShape="1">
          <a:blip r:embed="rId4"/>
          <a:srcRect b="19516"/>
          <a:stretch/>
        </p:blipFill>
        <p:spPr>
          <a:xfrm>
            <a:off x="7869274" y="1619625"/>
            <a:ext cx="3967438" cy="1919687"/>
          </a:xfrm>
          <a:prstGeom prst="rect">
            <a:avLst/>
          </a:prstGeom>
        </p:spPr>
      </p:pic>
      <p:sp>
        <p:nvSpPr>
          <p:cNvPr id="136" name="제목 1"/>
          <p:cNvSpPr txBox="1">
            <a:spLocks/>
          </p:cNvSpPr>
          <p:nvPr/>
        </p:nvSpPr>
        <p:spPr>
          <a:xfrm>
            <a:off x="3892731" y="747825"/>
            <a:ext cx="3790814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Stride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9" name="TextBox 138"/>
          <p:cNvSpPr txBox="1"/>
          <p:nvPr/>
        </p:nvSpPr>
        <p:spPr>
          <a:xfrm>
            <a:off x="7992895" y="5004975"/>
            <a:ext cx="1657124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doesn’t fit!</a:t>
            </a:r>
            <a:endParaRPr lang="ko-KR" altLang="en-US" sz="1600" b="1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0" name="아래쪽 화살표 139"/>
          <p:cNvSpPr/>
          <p:nvPr/>
        </p:nvSpPr>
        <p:spPr>
          <a:xfrm>
            <a:off x="8516657" y="4631782"/>
            <a:ext cx="609600" cy="248021"/>
          </a:xfrm>
          <a:prstGeom prst="downArrow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1" name="그림 140"/>
          <p:cNvPicPr>
            <a:picLocks noChangeAspect="1"/>
          </p:cNvPicPr>
          <p:nvPr/>
        </p:nvPicPr>
        <p:blipFill rotWithShape="1">
          <a:blip r:embed="rId4"/>
          <a:srcRect t="79410" b="5620"/>
          <a:stretch/>
        </p:blipFill>
        <p:spPr>
          <a:xfrm>
            <a:off x="7869274" y="4149558"/>
            <a:ext cx="3967438" cy="35705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910693" y="1553757"/>
            <a:ext cx="2601271" cy="85344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CNN(Convolutional Neural Network)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71" y="2048115"/>
            <a:ext cx="5908083" cy="3595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오른쪽 대괄호 8"/>
          <p:cNvSpPr/>
          <p:nvPr/>
        </p:nvSpPr>
        <p:spPr>
          <a:xfrm rot="16200000">
            <a:off x="6221723" y="1555147"/>
            <a:ext cx="308290" cy="1112316"/>
          </a:xfrm>
          <a:prstGeom prst="rightBracket">
            <a:avLst>
              <a:gd name="adj" fmla="val 160611"/>
            </a:avLst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" name="오른쪽 대괄호 141"/>
          <p:cNvSpPr/>
          <p:nvPr/>
        </p:nvSpPr>
        <p:spPr>
          <a:xfrm rot="16200000">
            <a:off x="6325871" y="1938977"/>
            <a:ext cx="143353" cy="518946"/>
          </a:xfrm>
          <a:prstGeom prst="rightBracket">
            <a:avLst>
              <a:gd name="adj" fmla="val 160611"/>
            </a:avLst>
          </a:prstGeom>
          <a:ln>
            <a:tailEnd type="non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0" name="오른쪽 화살표 149"/>
          <p:cNvSpPr/>
          <p:nvPr/>
        </p:nvSpPr>
        <p:spPr>
          <a:xfrm rot="10800000">
            <a:off x="1976847" y="4693749"/>
            <a:ext cx="250372" cy="220832"/>
          </a:xfrm>
          <a:prstGeom prst="rightArrow">
            <a:avLst/>
          </a:prstGeom>
          <a:solidFill>
            <a:srgbClr val="C0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4" name="Picture 2" descr="CNN(Convolutional Neural Network)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2" t="15820" r="78212" b="61653"/>
          <a:stretch/>
        </p:blipFill>
        <p:spPr bwMode="auto">
          <a:xfrm>
            <a:off x="751172" y="4399216"/>
            <a:ext cx="783772" cy="80989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5" name="TextBox 154"/>
          <p:cNvSpPr txBox="1"/>
          <p:nvPr/>
        </p:nvSpPr>
        <p:spPr>
          <a:xfrm>
            <a:off x="1030564" y="4122226"/>
            <a:ext cx="2249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/>
              <a:t>5</a:t>
            </a:r>
            <a:endParaRPr lang="ko-KR" altLang="en-US" sz="1000" b="1"/>
          </a:p>
        </p:txBody>
      </p:sp>
      <p:sp>
        <p:nvSpPr>
          <p:cNvPr id="156" name="TextBox 155"/>
          <p:cNvSpPr txBox="1"/>
          <p:nvPr/>
        </p:nvSpPr>
        <p:spPr>
          <a:xfrm>
            <a:off x="1514093" y="4685008"/>
            <a:ext cx="2249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/>
              <a:t>5</a:t>
            </a:r>
            <a:endParaRPr lang="ko-KR" altLang="en-US" sz="1000" b="1"/>
          </a:p>
        </p:txBody>
      </p:sp>
      <p:sp>
        <p:nvSpPr>
          <p:cNvPr id="157" name="TextBox 156"/>
          <p:cNvSpPr txBox="1"/>
          <p:nvPr/>
        </p:nvSpPr>
        <p:spPr>
          <a:xfrm>
            <a:off x="819363" y="3899017"/>
            <a:ext cx="647387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ko-KR" alt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6" name="구부러진 연결선 165"/>
          <p:cNvCxnSpPr>
            <a:stCxn id="173" idx="0"/>
            <a:endCxn id="9" idx="2"/>
          </p:cNvCxnSpPr>
          <p:nvPr/>
        </p:nvCxnSpPr>
        <p:spPr>
          <a:xfrm rot="16200000" flipH="1" flipV="1">
            <a:off x="7319741" y="1013285"/>
            <a:ext cx="1" cy="1887747"/>
          </a:xfrm>
          <a:prstGeom prst="curvedConnector5">
            <a:avLst>
              <a:gd name="adj1" fmla="val -2147483647"/>
              <a:gd name="adj2" fmla="val 50911"/>
              <a:gd name="adj3" fmla="val -214748364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9" name="구부러진 연결선 168"/>
          <p:cNvCxnSpPr>
            <a:stCxn id="175" idx="4"/>
          </p:cNvCxnSpPr>
          <p:nvPr/>
        </p:nvCxnSpPr>
        <p:spPr>
          <a:xfrm rot="5400000" flipH="1">
            <a:off x="7437823" y="1045656"/>
            <a:ext cx="176036" cy="2299945"/>
          </a:xfrm>
          <a:prstGeom prst="curvedConnector4">
            <a:avLst>
              <a:gd name="adj1" fmla="val -129860"/>
              <a:gd name="adj2" fmla="val 5297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3" name="순서도: 연결자 172"/>
          <p:cNvSpPr/>
          <p:nvPr/>
        </p:nvSpPr>
        <p:spPr>
          <a:xfrm>
            <a:off x="8144779" y="1957159"/>
            <a:ext cx="237671" cy="326487"/>
          </a:xfrm>
          <a:prstGeom prst="flowChartConnector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5" name="순서도: 연결자 174"/>
          <p:cNvSpPr/>
          <p:nvPr/>
        </p:nvSpPr>
        <p:spPr>
          <a:xfrm>
            <a:off x="8538877" y="1957160"/>
            <a:ext cx="273871" cy="326486"/>
          </a:xfrm>
          <a:prstGeom prst="flowChartConnector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031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" name="제목 1"/>
          <p:cNvSpPr txBox="1">
            <a:spLocks/>
          </p:cNvSpPr>
          <p:nvPr/>
        </p:nvSpPr>
        <p:spPr>
          <a:xfrm>
            <a:off x="3704459" y="747825"/>
            <a:ext cx="4783083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Stride&amp;Padding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968" y="1946523"/>
            <a:ext cx="2822864" cy="3480955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50722" y="1536957"/>
            <a:ext cx="1894901" cy="340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Zero Padding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왼쪽 대괄호 2"/>
          <p:cNvSpPr/>
          <p:nvPr/>
        </p:nvSpPr>
        <p:spPr>
          <a:xfrm>
            <a:off x="2030631" y="1999056"/>
            <a:ext cx="278674" cy="1108948"/>
          </a:xfrm>
          <a:prstGeom prst="leftBracket">
            <a:avLst>
              <a:gd name="adj" fmla="val 147050"/>
            </a:avLst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56133" y="2290812"/>
            <a:ext cx="2011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Output Size:</a:t>
            </a:r>
          </a:p>
          <a:p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(N-F+</a:t>
            </a:r>
            <a:r>
              <a:rPr lang="en-US" altLang="ko-KR" sz="16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2P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)/Stride+1</a:t>
            </a:r>
            <a:endParaRPr lang="ko-KR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왼쪽 대괄호 15"/>
          <p:cNvSpPr/>
          <p:nvPr/>
        </p:nvSpPr>
        <p:spPr>
          <a:xfrm>
            <a:off x="2126573" y="2379056"/>
            <a:ext cx="461406" cy="2587688"/>
          </a:xfrm>
          <a:prstGeom prst="leftBracket">
            <a:avLst>
              <a:gd name="adj" fmla="val 147050"/>
            </a:avLst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 rot="16200000">
            <a:off x="2392420" y="4883629"/>
            <a:ext cx="112443" cy="278674"/>
          </a:xfrm>
          <a:prstGeom prst="leftBracket">
            <a:avLst>
              <a:gd name="adj" fmla="val 147050"/>
            </a:avLst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6063965" y="2146678"/>
            <a:ext cx="2601271" cy="85344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1726410" y="3536331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704712" y="2404222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ko-KR" alt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81696" y="4956076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sz="1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2579270" y="2370347"/>
            <a:ext cx="1974817" cy="2577020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63965" y="3150371"/>
            <a:ext cx="41076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e.g. N=7, F=3</a:t>
            </a:r>
          </a:p>
          <a:p>
            <a:endParaRPr lang="en-US" altLang="ko-KR" sz="16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Stride=1, Padding=1 </a:t>
            </a:r>
            <a:r>
              <a:rPr lang="ko-KR" altLang="en-US" sz="1600" b="1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(7-3+2*1)/1+1= 7</a:t>
            </a:r>
          </a:p>
          <a:p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Stride=2, Padding=1 </a:t>
            </a:r>
            <a:r>
              <a:rPr lang="ko-KR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7-3+2*1)/2+1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= 4</a:t>
            </a:r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Stride=2, </a:t>
            </a:r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Padding=2 </a:t>
            </a:r>
            <a:r>
              <a:rPr lang="ko-KR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7-3+2*2)/2+1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Stride=2, 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Padding=3 </a:t>
            </a:r>
            <a:r>
              <a:rPr lang="ko-KR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(7-3+2*2)/2+1=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직선 화살표 연결선 8"/>
          <p:cNvCxnSpPr>
            <a:endCxn id="17" idx="2"/>
          </p:cNvCxnSpPr>
          <p:nvPr/>
        </p:nvCxnSpPr>
        <p:spPr>
          <a:xfrm flipH="1">
            <a:off x="2587979" y="2769326"/>
            <a:ext cx="4344044" cy="219741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endCxn id="29" idx="1"/>
          </p:cNvCxnSpPr>
          <p:nvPr/>
        </p:nvCxnSpPr>
        <p:spPr>
          <a:xfrm flipH="1">
            <a:off x="2169968" y="2769326"/>
            <a:ext cx="4465963" cy="917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21" idx="3"/>
          </p:cNvCxnSpPr>
          <p:nvPr/>
        </p:nvCxnSpPr>
        <p:spPr>
          <a:xfrm flipH="1" flipV="1">
            <a:off x="2078602" y="2527333"/>
            <a:ext cx="4357032" cy="241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956862" y="4720930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1000" b="1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44821" y="4301286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1000" b="1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67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그룹 40"/>
          <p:cNvGrpSpPr/>
          <p:nvPr/>
        </p:nvGrpSpPr>
        <p:grpSpPr>
          <a:xfrm flipV="1">
            <a:off x="7070275" y="2880399"/>
            <a:ext cx="400595" cy="373924"/>
            <a:chOff x="7837714" y="4744552"/>
            <a:chExt cx="831669" cy="831669"/>
          </a:xfrm>
        </p:grpSpPr>
        <p:sp>
          <p:nvSpPr>
            <p:cNvPr id="40" name="순서도: 연결자 39"/>
            <p:cNvSpPr/>
            <p:nvPr/>
          </p:nvSpPr>
          <p:spPr>
            <a:xfrm>
              <a:off x="7837714" y="47445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연결자 42"/>
            <p:cNvSpPr/>
            <p:nvPr/>
          </p:nvSpPr>
          <p:spPr>
            <a:xfrm>
              <a:off x="7990114" y="48969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연결자 43"/>
            <p:cNvSpPr/>
            <p:nvPr/>
          </p:nvSpPr>
          <p:spPr>
            <a:xfrm>
              <a:off x="8142514" y="50493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순서도: 연결자 44"/>
            <p:cNvSpPr/>
            <p:nvPr/>
          </p:nvSpPr>
          <p:spPr>
            <a:xfrm>
              <a:off x="8294914" y="52017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순서도: 연결자 45"/>
            <p:cNvSpPr/>
            <p:nvPr/>
          </p:nvSpPr>
          <p:spPr>
            <a:xfrm>
              <a:off x="8447314" y="53541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순서도: 연결자 46"/>
            <p:cNvSpPr/>
            <p:nvPr/>
          </p:nvSpPr>
          <p:spPr>
            <a:xfrm>
              <a:off x="8599714" y="55065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" name="제목 1"/>
          <p:cNvSpPr txBox="1">
            <a:spLocks/>
          </p:cNvSpPr>
          <p:nvPr/>
        </p:nvSpPr>
        <p:spPr>
          <a:xfrm>
            <a:off x="3704459" y="747825"/>
            <a:ext cx="4783083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Calculation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Stride&amp;Padding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523" y="1946523"/>
            <a:ext cx="2822864" cy="3480955"/>
          </a:xfrm>
          <a:prstGeom prst="rect">
            <a:avLst/>
          </a:prstGeom>
        </p:spPr>
      </p:pic>
      <p:sp>
        <p:nvSpPr>
          <p:cNvPr id="3" name="왼쪽 대괄호 2"/>
          <p:cNvSpPr/>
          <p:nvPr/>
        </p:nvSpPr>
        <p:spPr>
          <a:xfrm>
            <a:off x="968186" y="1999056"/>
            <a:ext cx="278674" cy="1108948"/>
          </a:xfrm>
          <a:prstGeom prst="leftBracket">
            <a:avLst>
              <a:gd name="adj" fmla="val 147050"/>
            </a:avLst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왼쪽 대괄호 15"/>
          <p:cNvSpPr/>
          <p:nvPr/>
        </p:nvSpPr>
        <p:spPr>
          <a:xfrm>
            <a:off x="1064128" y="2379056"/>
            <a:ext cx="461406" cy="2587688"/>
          </a:xfrm>
          <a:prstGeom prst="leftBracket">
            <a:avLst>
              <a:gd name="adj" fmla="val 147050"/>
            </a:avLst>
          </a:prstGeom>
          <a:ln w="3810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왼쪽 대괄호 16"/>
          <p:cNvSpPr/>
          <p:nvPr/>
        </p:nvSpPr>
        <p:spPr>
          <a:xfrm rot="16200000">
            <a:off x="1329975" y="4883629"/>
            <a:ext cx="112443" cy="278674"/>
          </a:xfrm>
          <a:prstGeom prst="leftBracket">
            <a:avLst>
              <a:gd name="adj" fmla="val 147050"/>
            </a:avLst>
          </a:prstGeom>
          <a:ln w="38100">
            <a:solidFill>
              <a:srgbClr val="FF0000"/>
            </a:solidFill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63965" y="3536331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endParaRPr lang="ko-KR" alt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2267" y="2404222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endParaRPr lang="ko-KR" altLang="en-US" sz="1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9251" y="4956076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endParaRPr lang="ko-KR" altLang="en-US" sz="10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516825" y="2370347"/>
            <a:ext cx="1974817" cy="2577020"/>
          </a:xfrm>
          <a:prstGeom prst="rect">
            <a:avLst/>
          </a:prstGeom>
          <a:noFill/>
          <a:ln w="2222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96908" y="5414290"/>
            <a:ext cx="4029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e.g. N=7, F=3</a:t>
            </a:r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Stride=2, Padding=1 </a:t>
            </a:r>
            <a:r>
              <a:rPr lang="ko-KR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7-3+2*1)/2+1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201411"/>
              </p:ext>
            </p:extLst>
          </p:nvPr>
        </p:nvGraphicFramePr>
        <p:xfrm>
          <a:off x="5781078" y="2764469"/>
          <a:ext cx="14428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01">
                  <a:extLst>
                    <a:ext uri="{9D8B030D-6E8A-4147-A177-3AD203B41FA5}">
                      <a16:colId xmlns:a16="http://schemas.microsoft.com/office/drawing/2014/main" val="3329280287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1444227285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919625516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2447575"/>
                    </a:ext>
                  </a:extLst>
                </a:gridCol>
              </a:tblGrid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299949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04438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8161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80839"/>
                  </a:ext>
                </a:extLst>
              </a:tr>
            </a:tbl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4752038" y="1565216"/>
            <a:ext cx="26879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Depth = Number of filters </a:t>
            </a:r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4752038" y="1539089"/>
            <a:ext cx="2601271" cy="42672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9451872"/>
              </p:ext>
            </p:extLst>
          </p:nvPr>
        </p:nvGraphicFramePr>
        <p:xfrm>
          <a:off x="5331271" y="2955480"/>
          <a:ext cx="14428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01">
                  <a:extLst>
                    <a:ext uri="{9D8B030D-6E8A-4147-A177-3AD203B41FA5}">
                      <a16:colId xmlns:a16="http://schemas.microsoft.com/office/drawing/2014/main" val="3329280287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1444227285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919625516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2447575"/>
                    </a:ext>
                  </a:extLst>
                </a:gridCol>
              </a:tblGrid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299949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04438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8161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80839"/>
                  </a:ext>
                </a:extLst>
              </a:tr>
            </a:tbl>
          </a:graphicData>
        </a:graphic>
      </p:graphicFrame>
      <p:graphicFrame>
        <p:nvGraphicFramePr>
          <p:cNvPr id="36" name="표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6059159"/>
              </p:ext>
            </p:extLst>
          </p:nvPr>
        </p:nvGraphicFramePr>
        <p:xfrm>
          <a:off x="4834773" y="3281512"/>
          <a:ext cx="14428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01">
                  <a:extLst>
                    <a:ext uri="{9D8B030D-6E8A-4147-A177-3AD203B41FA5}">
                      <a16:colId xmlns:a16="http://schemas.microsoft.com/office/drawing/2014/main" val="3329280287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1444227285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919625516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2447575"/>
                    </a:ext>
                  </a:extLst>
                </a:gridCol>
              </a:tblGrid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299949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04438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8161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80839"/>
                  </a:ext>
                </a:extLst>
              </a:tr>
            </a:tbl>
          </a:graphicData>
        </a:graphic>
      </p:graphicFrame>
      <p:cxnSp>
        <p:nvCxnSpPr>
          <p:cNvPr id="18" name="구부러진 연결선 17"/>
          <p:cNvCxnSpPr>
            <a:endCxn id="36" idx="0"/>
          </p:cNvCxnSpPr>
          <p:nvPr/>
        </p:nvCxnSpPr>
        <p:spPr>
          <a:xfrm>
            <a:off x="1604554" y="1999057"/>
            <a:ext cx="3951621" cy="1282455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769483" y="2911723"/>
            <a:ext cx="40292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Num of 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filters </a:t>
            </a:r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=5  </a:t>
            </a:r>
            <a:r>
              <a:rPr lang="ko-KR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 4 X 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4 X </a:t>
            </a:r>
            <a:r>
              <a:rPr lang="en-US" altLang="ko-KR" sz="16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  <a:p>
            <a:endParaRPr lang="en-US" altLang="ko-KR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Num of 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filters =10  </a:t>
            </a:r>
            <a:r>
              <a:rPr lang="ko-KR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 4 X 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4 X </a:t>
            </a:r>
            <a:r>
              <a:rPr lang="en-US" altLang="ko-KR" sz="16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</a:p>
          <a:p>
            <a:endParaRPr lang="en-US" altLang="ko-KR" sz="16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Num of 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filters =15 </a:t>
            </a:r>
            <a:r>
              <a:rPr lang="ko-KR" altLang="en-US" sz="1600" b="1"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 4 X 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4 X </a:t>
            </a:r>
            <a:r>
              <a:rPr lang="en-US" altLang="ko-KR" sz="16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15</a:t>
            </a:r>
            <a:endParaRPr lang="en-US" altLang="ko-KR" sz="16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920546" y="4720930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1000" b="1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08505" y="4301286"/>
            <a:ext cx="373890" cy="24622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000" b="1" smtClean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1000" b="1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4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" name="제목 1"/>
          <p:cNvSpPr txBox="1">
            <a:spLocks/>
          </p:cNvSpPr>
          <p:nvPr/>
        </p:nvSpPr>
        <p:spPr>
          <a:xfrm>
            <a:off x="3216779" y="826448"/>
            <a:ext cx="5587587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of each layer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is input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of next Layer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512" y="2230592"/>
            <a:ext cx="7208319" cy="2882026"/>
          </a:xfrm>
          <a:prstGeom prst="rect">
            <a:avLst/>
          </a:prstGeom>
        </p:spPr>
      </p:pic>
      <p:sp>
        <p:nvSpPr>
          <p:cNvPr id="37" name="모서리가 둥근 직사각형 36"/>
          <p:cNvSpPr/>
          <p:nvPr/>
        </p:nvSpPr>
        <p:spPr>
          <a:xfrm>
            <a:off x="522334" y="2058298"/>
            <a:ext cx="3453204" cy="3132697"/>
          </a:xfrm>
          <a:prstGeom prst="round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724252" y="1871830"/>
            <a:ext cx="3910852" cy="3650600"/>
          </a:xfrm>
          <a:prstGeom prst="roundRect">
            <a:avLst/>
          </a:pr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42" name="그림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6824" y="2320413"/>
            <a:ext cx="3721262" cy="2615294"/>
          </a:xfrm>
          <a:prstGeom prst="rect">
            <a:avLst/>
          </a:prstGeom>
        </p:spPr>
      </p:pic>
      <p:sp>
        <p:nvSpPr>
          <p:cNvPr id="48" name="타원 47"/>
          <p:cNvSpPr/>
          <p:nvPr/>
        </p:nvSpPr>
        <p:spPr>
          <a:xfrm>
            <a:off x="9149964" y="3448934"/>
            <a:ext cx="1764254" cy="402302"/>
          </a:xfrm>
          <a:prstGeom prst="ellipse">
            <a:avLst/>
          </a:prstGeom>
          <a:noFill/>
          <a:ln w="222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9967544" y="3851236"/>
            <a:ext cx="0" cy="2022439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7059394" y="5837647"/>
            <a:ext cx="5240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applying different filter from the same spatial location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위로 구부러진 화살표 8"/>
          <p:cNvSpPr/>
          <p:nvPr/>
        </p:nvSpPr>
        <p:spPr>
          <a:xfrm>
            <a:off x="984067" y="5095201"/>
            <a:ext cx="1881051" cy="358762"/>
          </a:xfrm>
          <a:prstGeom prst="curvedUpArrow">
            <a:avLst>
              <a:gd name="adj1" fmla="val 10918"/>
              <a:gd name="adj2" fmla="val 44592"/>
              <a:gd name="adj3" fmla="val 33941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2" name="위로 구부러진 화살표 51"/>
          <p:cNvSpPr/>
          <p:nvPr/>
        </p:nvSpPr>
        <p:spPr>
          <a:xfrm>
            <a:off x="3001133" y="5086492"/>
            <a:ext cx="2224010" cy="409813"/>
          </a:xfrm>
          <a:prstGeom prst="curvedUpArrow">
            <a:avLst>
              <a:gd name="adj1" fmla="val 10918"/>
              <a:gd name="adj2" fmla="val 44592"/>
              <a:gd name="adj3" fmla="val 33941"/>
            </a:avLst>
          </a:prstGeom>
          <a:solidFill>
            <a:srgbClr val="FFC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69498" y="3031218"/>
            <a:ext cx="1280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3B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Stride =1</a:t>
            </a:r>
          </a:p>
          <a:p>
            <a:pPr algn="ctr"/>
            <a:r>
              <a:rPr lang="en-US" altLang="ko-KR" sz="1200" b="1" smtClean="0">
                <a:solidFill>
                  <a:srgbClr val="3B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Padding=0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3796088" y="2995946"/>
            <a:ext cx="128060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2E6F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Stride =1</a:t>
            </a:r>
          </a:p>
          <a:p>
            <a:pPr algn="ctr"/>
            <a:r>
              <a:rPr lang="en-US" altLang="ko-KR" sz="1200" b="1" smtClean="0">
                <a:solidFill>
                  <a:srgbClr val="2E6F1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Padding=0</a:t>
            </a:r>
            <a:endParaRPr lang="ko-KR" altLang="en-US" sz="1200" b="1">
              <a:solidFill>
                <a:srgbClr val="2E6F1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984067" y="5590744"/>
            <a:ext cx="1685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3B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(32-5+2</a:t>
            </a:r>
            <a:r>
              <a:rPr lang="ko-KR" altLang="en-US" sz="1200" b="1" smtClean="0">
                <a:solidFill>
                  <a:srgbClr val="3B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ko-KR" sz="1200" b="1" smtClean="0">
                <a:solidFill>
                  <a:srgbClr val="3B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0)/1+1 = 28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270472" y="5572608"/>
            <a:ext cx="1685331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4B8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(28-5+2</a:t>
            </a:r>
            <a:r>
              <a:rPr lang="ko-KR" altLang="en-US" sz="1200" b="1" smtClean="0">
                <a:solidFill>
                  <a:srgbClr val="4B8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</a:t>
            </a:r>
            <a:r>
              <a:rPr lang="en-US" altLang="ko-KR" sz="1200" b="1" smtClean="0">
                <a:solidFill>
                  <a:srgbClr val="4B833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0)/1+1 = 24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3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838200" y="3199671"/>
            <a:ext cx="10515600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buAutoNum type="arabicPeriod"/>
            </a:pPr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" name="제목 1"/>
          <p:cNvSpPr txBox="1">
            <a:spLocks/>
          </p:cNvSpPr>
          <p:nvPr/>
        </p:nvSpPr>
        <p:spPr>
          <a:xfrm>
            <a:off x="2461830" y="826448"/>
            <a:ext cx="7268341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from low to high Levels</a:t>
            </a:r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through layers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737" y="1584085"/>
            <a:ext cx="9308523" cy="434686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952254" y="5849080"/>
            <a:ext cx="1818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 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56348" y="5849080"/>
            <a:ext cx="18180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corner, blobs 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495676" y="5852640"/>
            <a:ext cx="28376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resemble concepts 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26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3577591" y="2136432"/>
            <a:ext cx="5036819" cy="2585136"/>
            <a:chOff x="3577591" y="2977967"/>
            <a:chExt cx="5036819" cy="2585136"/>
          </a:xfrm>
        </p:grpSpPr>
        <p:sp>
          <p:nvSpPr>
            <p:cNvPr id="17" name="제목 1"/>
            <p:cNvSpPr txBox="1">
              <a:spLocks/>
            </p:cNvSpPr>
            <p:nvPr/>
          </p:nvSpPr>
          <p:spPr>
            <a:xfrm>
              <a:off x="3577591" y="2977967"/>
              <a:ext cx="5036819" cy="9020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ctr">
                <a:buFont typeface="+mj-lt"/>
                <a:buAutoNum type="arabicPeriod" startAt="2"/>
              </a:pPr>
              <a:r>
                <a:rPr lang="en-US" altLang="ko-KR" sz="2000" b="1"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  <a:r>
                <a:rPr lang="en-US" altLang="ko-KR" sz="2000" b="1" smtClean="0">
                  <a:latin typeface="Arial" panose="020B0604020202020204" pitchFamily="34" charset="0"/>
                  <a:cs typeface="Arial" panose="020B0604020202020204" pitchFamily="34" charset="0"/>
                </a:rPr>
                <a:t>Component</a:t>
              </a:r>
            </a:p>
            <a:p>
              <a:pPr marL="457200" indent="-457200" algn="ctr">
                <a:buFont typeface="+mj-lt"/>
                <a:buAutoNum type="arabicPeriod" startAt="2"/>
              </a:pPr>
              <a:endPara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2000" b="1" smtClean="0">
                  <a:latin typeface="Arial" panose="020B0604020202020204" pitchFamily="34" charset="0"/>
                  <a:cs typeface="Arial" panose="020B0604020202020204" pitchFamily="34" charset="0"/>
                </a:rPr>
                <a:t>Convolution Layer – Activation function</a:t>
              </a:r>
              <a:endParaRPr lang="en-US" altLang="ko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4232" y="4239664"/>
              <a:ext cx="3390628" cy="1323439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00100" lvl="1" indent="-342900">
                <a:buAutoNum type="arabicParenR"/>
              </a:pPr>
              <a:r>
                <a:rPr lang="en-US" altLang="ko-KR" sz="1600" b="1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Convolution Layer</a:t>
              </a:r>
            </a:p>
            <a:p>
              <a:pPr marL="1314450" lvl="2" indent="-400050">
                <a:buFont typeface="+mj-lt"/>
                <a:buAutoNum type="romanUcPeriod"/>
              </a:pPr>
              <a:r>
                <a:rPr lang="en-US" altLang="ko-KR" sz="1600" smtClean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</a:p>
            <a:p>
              <a:pPr marL="1314450" lvl="2" indent="-400050">
                <a:buFont typeface="+mj-lt"/>
                <a:buAutoNum type="romanUcPeriod"/>
              </a:pPr>
              <a:r>
                <a:rPr lang="en-US" altLang="ko-KR" sz="160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Activation function</a:t>
              </a:r>
            </a:p>
            <a:p>
              <a:pPr marL="800100" lvl="1" indent="-342900">
                <a:buFont typeface="+mj-lt"/>
                <a:buAutoNum type="arabicParenR"/>
              </a:pPr>
              <a:r>
                <a:rPr lang="en-US" altLang="ko-KR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Pooling Layer</a:t>
              </a:r>
            </a:p>
            <a:p>
              <a:pPr marL="800100" lvl="1" indent="-342900">
                <a:buFont typeface="+mj-lt"/>
                <a:buAutoNum type="arabicParenR"/>
              </a:pPr>
              <a:r>
                <a:rPr lang="en-US" altLang="ko-KR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Fully Connected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27221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6" name="제목 1"/>
          <p:cNvSpPr txBox="1">
            <a:spLocks/>
          </p:cNvSpPr>
          <p:nvPr/>
        </p:nvSpPr>
        <p:spPr>
          <a:xfrm>
            <a:off x="3216779" y="826448"/>
            <a:ext cx="5587587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Extract required features more clearly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Screen Shot 2016-08-07 at 6.18.19 P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560" y="1573627"/>
            <a:ext cx="71247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Typische Aktivierungsfunktionen: Sigmoid Funktion, Tangens Hyperbolicus und ReLu Funkti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2163" y="4566989"/>
            <a:ext cx="8067675" cy="161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-33478" y="347715"/>
            <a:ext cx="5101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– Activation function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오른쪽 대괄호 2"/>
          <p:cNvSpPr/>
          <p:nvPr/>
        </p:nvSpPr>
        <p:spPr>
          <a:xfrm rot="5400000">
            <a:off x="4812321" y="3520893"/>
            <a:ext cx="213427" cy="5018751"/>
          </a:xfrm>
          <a:prstGeom prst="rightBracket">
            <a:avLst/>
          </a:prstGeom>
          <a:ln w="19050"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581400" y="6093495"/>
            <a:ext cx="28547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Gradient vanishing problem 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528567" y="4566988"/>
            <a:ext cx="2601271" cy="155189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536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제목 1"/>
          <p:cNvSpPr>
            <a:spLocks noGrp="1"/>
          </p:cNvSpPr>
          <p:nvPr>
            <p:ph type="title"/>
          </p:nvPr>
        </p:nvSpPr>
        <p:spPr>
          <a:xfrm>
            <a:off x="2448878" y="808786"/>
            <a:ext cx="7592105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from the filter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 through the Activation fuction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33478" y="347715"/>
            <a:ext cx="5101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– Activation function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4" descr="https://cdn-images-1.medium.com/max/800/1*NsiYxt8tPDQyjyH3C08PVA@2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7" y="1927552"/>
            <a:ext cx="1752776" cy="248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0401" y="1621864"/>
            <a:ext cx="8380800" cy="4771947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>
            <a:off x="596908" y="2274246"/>
            <a:ext cx="241292" cy="2873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326047" y="1796747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ko-KR" altLang="en-US" sz="11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꺾인 연결선 19"/>
          <p:cNvCxnSpPr/>
          <p:nvPr/>
        </p:nvCxnSpPr>
        <p:spPr>
          <a:xfrm flipV="1">
            <a:off x="1149531" y="1828801"/>
            <a:ext cx="2124892" cy="574765"/>
          </a:xfrm>
          <a:prstGeom prst="bentConnector3">
            <a:avLst>
              <a:gd name="adj1" fmla="val 41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꺾인 연결선 32"/>
          <p:cNvCxnSpPr/>
          <p:nvPr/>
        </p:nvCxnSpPr>
        <p:spPr>
          <a:xfrm flipV="1">
            <a:off x="1271451" y="1621864"/>
            <a:ext cx="4319452" cy="842662"/>
          </a:xfrm>
          <a:prstGeom prst="bentConnector3">
            <a:avLst>
              <a:gd name="adj1" fmla="val -202"/>
            </a:avLst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9" name="꺾인 연결선 38"/>
          <p:cNvCxnSpPr/>
          <p:nvPr/>
        </p:nvCxnSpPr>
        <p:spPr>
          <a:xfrm flipV="1">
            <a:off x="1341120" y="1546120"/>
            <a:ext cx="6635931" cy="1015509"/>
          </a:xfrm>
          <a:prstGeom prst="bentConnector3">
            <a:avLst>
              <a:gd name="adj1" fmla="val 262"/>
            </a:avLst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65945" y="2121787"/>
            <a:ext cx="9359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b="1" smtClean="0">
                <a:latin typeface="Arial" panose="020B0604020202020204" pitchFamily="34" charset="0"/>
                <a:cs typeface="Arial" panose="020B0604020202020204" pitchFamily="34" charset="0"/>
              </a:rPr>
              <a:t>3x3x3 filter</a:t>
            </a:r>
            <a:endParaRPr lang="ko-KR" altLang="en-US" sz="11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2317836" y="1589153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ko-KR" altLang="en-US" sz="1100" b="1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317835" y="1334528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sz="11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연결선 48"/>
          <p:cNvCxnSpPr/>
          <p:nvPr/>
        </p:nvCxnSpPr>
        <p:spPr>
          <a:xfrm>
            <a:off x="3344091" y="1927552"/>
            <a:ext cx="548640" cy="1912929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연결선 54"/>
          <p:cNvCxnSpPr/>
          <p:nvPr/>
        </p:nvCxnSpPr>
        <p:spPr>
          <a:xfrm>
            <a:off x="3673663" y="1910852"/>
            <a:ext cx="548640" cy="1912929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직선 연결선 55"/>
          <p:cNvCxnSpPr/>
          <p:nvPr/>
        </p:nvCxnSpPr>
        <p:spPr>
          <a:xfrm>
            <a:off x="4036421" y="1905057"/>
            <a:ext cx="548640" cy="1912929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3306402" y="2150421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3646607" y="2172244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3976177" y="2172244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3310754" y="2417402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직선 연결선 61"/>
          <p:cNvCxnSpPr/>
          <p:nvPr/>
        </p:nvCxnSpPr>
        <p:spPr>
          <a:xfrm>
            <a:off x="3599566" y="2433636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연결선 62"/>
          <p:cNvCxnSpPr/>
          <p:nvPr/>
        </p:nvCxnSpPr>
        <p:spPr>
          <a:xfrm>
            <a:off x="3934488" y="2445080"/>
            <a:ext cx="586329" cy="2067933"/>
          </a:xfrm>
          <a:prstGeom prst="line">
            <a:avLst/>
          </a:prstGeom>
          <a:ln>
            <a:prstDash val="sysDot"/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1604554" y="5199529"/>
            <a:ext cx="7805875" cy="353943"/>
            <a:chOff x="1604554" y="4859894"/>
            <a:chExt cx="7805875" cy="353943"/>
          </a:xfrm>
        </p:grpSpPr>
        <p:sp>
          <p:nvSpPr>
            <p:cNvPr id="3" name="양쪽 대괄호 2"/>
            <p:cNvSpPr/>
            <p:nvPr/>
          </p:nvSpPr>
          <p:spPr>
            <a:xfrm>
              <a:off x="3805646" y="4868088"/>
              <a:ext cx="5604783" cy="336921"/>
            </a:xfrm>
            <a:prstGeom prst="bracketPair">
              <a:avLst/>
            </a:prstGeom>
            <a:ln w="762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04554" y="4859894"/>
              <a:ext cx="2201092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b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Activation function</a:t>
              </a:r>
              <a:endParaRPr lang="en-US" altLang="ko-KR" sz="17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4" name="그림 3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01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577591" y="2347650"/>
            <a:ext cx="5036819" cy="2200801"/>
            <a:chOff x="3577591" y="2347650"/>
            <a:chExt cx="5036819" cy="2200801"/>
          </a:xfrm>
        </p:grpSpPr>
        <p:sp>
          <p:nvSpPr>
            <p:cNvPr id="17" name="제목 1"/>
            <p:cNvSpPr txBox="1">
              <a:spLocks/>
            </p:cNvSpPr>
            <p:nvPr/>
          </p:nvSpPr>
          <p:spPr>
            <a:xfrm>
              <a:off x="3577591" y="2347650"/>
              <a:ext cx="5036819" cy="9020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ctr">
                <a:buFont typeface="+mj-lt"/>
                <a:buAutoNum type="arabicPeriod" startAt="2"/>
              </a:pPr>
              <a:r>
                <a:rPr lang="en-US" altLang="ko-KR" sz="2000" b="1">
                  <a:latin typeface="Arial" panose="020B0604020202020204" pitchFamily="34" charset="0"/>
                  <a:cs typeface="Arial" panose="020B0604020202020204" pitchFamily="34" charset="0"/>
                </a:rPr>
                <a:t>CNN Component</a:t>
              </a:r>
            </a:p>
            <a:p>
              <a:pPr marL="457200" indent="-457200" algn="ctr">
                <a:buFont typeface="+mj-lt"/>
                <a:buAutoNum type="arabicPeriod" startAt="2"/>
              </a:pPr>
              <a:endParaRPr lang="en-US" altLang="ko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2000" b="1" smtClean="0">
                  <a:latin typeface="Arial" panose="020B0604020202020204" pitchFamily="34" charset="0"/>
                  <a:cs typeface="Arial" panose="020B0604020202020204" pitchFamily="34" charset="0"/>
                </a:rPr>
                <a:t>Pooling Layer</a:t>
              </a:r>
              <a:endParaRPr lang="en-US" altLang="ko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4232" y="3225012"/>
              <a:ext cx="3390628" cy="1323439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00100" lvl="1" indent="-342900">
                <a:buAutoNum type="arabicParenR"/>
              </a:pPr>
              <a:r>
                <a:rPr lang="en-US" altLang="ko-KR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Convolution Layer</a:t>
              </a:r>
            </a:p>
            <a:p>
              <a:pPr marL="1314450" lvl="2" indent="-400050">
                <a:buFont typeface="+mj-lt"/>
                <a:buAutoNum type="romanUcPeriod"/>
              </a:pPr>
              <a:r>
                <a:rPr lang="en-US" altLang="ko-KR" sz="1600" smtClean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</a:p>
            <a:p>
              <a:pPr marL="1314450" lvl="2" indent="-400050">
                <a:buFont typeface="+mj-lt"/>
                <a:buAutoNum type="romanUcPeriod"/>
              </a:pPr>
              <a:r>
                <a:rPr lang="en-US" altLang="ko-KR" sz="1600" smtClean="0">
                  <a:latin typeface="Arial" panose="020B0604020202020204" pitchFamily="34" charset="0"/>
                  <a:cs typeface="Arial" panose="020B0604020202020204" pitchFamily="34" charset="0"/>
                </a:rPr>
                <a:t>Activation function</a:t>
              </a:r>
            </a:p>
            <a:p>
              <a:pPr marL="800100" lvl="1" indent="-342900">
                <a:buFont typeface="+mj-lt"/>
                <a:buAutoNum type="arabicParenR"/>
              </a:pPr>
              <a:r>
                <a:rPr lang="en-US" altLang="ko-KR" sz="1600" b="1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Pooling Layer</a:t>
              </a:r>
            </a:p>
            <a:p>
              <a:pPr marL="800100" lvl="1" indent="-342900">
                <a:buFont typeface="+mj-lt"/>
                <a:buAutoNum type="arabicParenR"/>
              </a:pPr>
              <a:r>
                <a:rPr lang="en-US" altLang="ko-KR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Fully Connected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9341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2020595" y="432613"/>
              <a:ext cx="1280161" cy="168946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33477" y="347715"/>
            <a:ext cx="1897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 Layer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615" y="1453153"/>
            <a:ext cx="6171570" cy="3951695"/>
          </a:xfrm>
          <a:prstGeom prst="rect">
            <a:avLst/>
          </a:prstGeom>
        </p:spPr>
      </p:pic>
      <p:pic>
        <p:nvPicPr>
          <p:cNvPr id="19" name="Picture 2" descr="https://cdn-images-1.medium.com/max/600/1*uoWYsCV5vBU8SHFPAPao-w.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662" y="1632756"/>
            <a:ext cx="5020399" cy="3144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제목 1"/>
          <p:cNvSpPr txBox="1">
            <a:spLocks/>
          </p:cNvSpPr>
          <p:nvPr/>
        </p:nvSpPr>
        <p:spPr>
          <a:xfrm>
            <a:off x="4408559" y="826448"/>
            <a:ext cx="3374883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Downsampling the output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45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-33477" y="347715"/>
            <a:ext cx="1897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Pooling Layer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4408559" y="826448"/>
            <a:ext cx="3374883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Max Pooling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2163" y="1993466"/>
            <a:ext cx="8067675" cy="358140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973559" y="4158942"/>
            <a:ext cx="311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※  do not have any overlab</a:t>
            </a:r>
          </a:p>
          <a:p>
            <a:pPr algn="ctr"/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※ </a:t>
            </a:r>
            <a:r>
              <a:rPr lang="en-US" altLang="ko-KR" sz="160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pooling 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: padding</a:t>
            </a:r>
            <a:r>
              <a:rPr lang="ko-KR" altLang="en-US" sz="160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sz="16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제목 1"/>
          <p:cNvSpPr txBox="1">
            <a:spLocks/>
          </p:cNvSpPr>
          <p:nvPr/>
        </p:nvSpPr>
        <p:spPr>
          <a:xfrm>
            <a:off x="3621094" y="1326052"/>
            <a:ext cx="4949812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Extract the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largest value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from the region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7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2020595" y="432613"/>
              <a:ext cx="1280161" cy="168946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392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577591" y="2347650"/>
            <a:ext cx="5036819" cy="2229376"/>
            <a:chOff x="3577591" y="2347650"/>
            <a:chExt cx="5036819" cy="2229376"/>
          </a:xfrm>
        </p:grpSpPr>
        <p:sp>
          <p:nvSpPr>
            <p:cNvPr id="17" name="제목 1"/>
            <p:cNvSpPr txBox="1">
              <a:spLocks/>
            </p:cNvSpPr>
            <p:nvPr/>
          </p:nvSpPr>
          <p:spPr>
            <a:xfrm>
              <a:off x="3577591" y="2347650"/>
              <a:ext cx="5036819" cy="9020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ctr">
                <a:buFont typeface="+mj-lt"/>
                <a:buAutoNum type="arabicPeriod" startAt="2"/>
              </a:pPr>
              <a:r>
                <a:rPr lang="en-US" altLang="ko-KR" sz="2000" b="1">
                  <a:latin typeface="Arial" panose="020B0604020202020204" pitchFamily="34" charset="0"/>
                  <a:cs typeface="Arial" panose="020B0604020202020204" pitchFamily="34" charset="0"/>
                </a:rPr>
                <a:t>CNN Component</a:t>
              </a:r>
            </a:p>
            <a:p>
              <a:pPr marL="457200" indent="-457200" algn="ctr">
                <a:buFont typeface="+mj-lt"/>
                <a:buAutoNum type="arabicPeriod" startAt="2"/>
              </a:pPr>
              <a:endParaRPr lang="en-US" altLang="ko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2000" b="1" smtClean="0">
                  <a:latin typeface="Arial" panose="020B0604020202020204" pitchFamily="34" charset="0"/>
                  <a:cs typeface="Arial" panose="020B0604020202020204" pitchFamily="34" charset="0"/>
                </a:rPr>
                <a:t>Fully Connected Layer</a:t>
              </a:r>
              <a:endParaRPr lang="en-US" altLang="ko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4232" y="3253587"/>
              <a:ext cx="3390628" cy="1323439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00100" lvl="1" indent="-342900">
                <a:buAutoNum type="arabicParenR"/>
              </a:pPr>
              <a:r>
                <a:rPr lang="en-US" altLang="ko-KR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Convolution Layer</a:t>
              </a:r>
            </a:p>
            <a:p>
              <a:pPr marL="1314450" lvl="2" indent="-400050">
                <a:buFont typeface="+mj-lt"/>
                <a:buAutoNum type="romanUcPeriod"/>
              </a:pPr>
              <a:r>
                <a:rPr lang="en-US" altLang="ko-KR" sz="1600" smtClean="0"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</a:p>
            <a:p>
              <a:pPr marL="1314450" lvl="2" indent="-400050">
                <a:buFont typeface="+mj-lt"/>
                <a:buAutoNum type="romanUcPeriod"/>
              </a:pPr>
              <a:r>
                <a:rPr lang="en-US" altLang="ko-KR" sz="1600" smtClean="0">
                  <a:latin typeface="Arial" panose="020B0604020202020204" pitchFamily="34" charset="0"/>
                  <a:cs typeface="Arial" panose="020B0604020202020204" pitchFamily="34" charset="0"/>
                </a:rPr>
                <a:t>Activation function</a:t>
              </a:r>
            </a:p>
            <a:p>
              <a:pPr marL="800100" lvl="1" indent="-342900">
                <a:buFont typeface="+mj-lt"/>
                <a:buAutoNum type="arabicParenR"/>
              </a:pPr>
              <a:r>
                <a:rPr lang="en-US" altLang="ko-KR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Pooling Layer</a:t>
              </a:r>
            </a:p>
            <a:p>
              <a:pPr marL="800100" lvl="1" indent="-342900">
                <a:buFont typeface="+mj-lt"/>
                <a:buAutoNum type="arabicParenR"/>
              </a:pPr>
              <a:r>
                <a:rPr lang="en-US" altLang="ko-KR" sz="1600" b="1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Fully Connected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062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198097" y="544342"/>
              <a:ext cx="1280161" cy="168946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33477" y="347715"/>
            <a:ext cx="2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Connected Layer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3649903" y="826448"/>
            <a:ext cx="4892195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Stretch out all pixels and Predict value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 Beginner's Guide To Understanding Convolutional Neural Network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881" y="2133504"/>
            <a:ext cx="9525000" cy="324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직사각형 17"/>
          <p:cNvSpPr/>
          <p:nvPr/>
        </p:nvSpPr>
        <p:spPr>
          <a:xfrm>
            <a:off x="6932023" y="1994263"/>
            <a:ext cx="4084320" cy="3474720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4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198097" y="544342"/>
              <a:ext cx="1280161" cy="168946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33477" y="347715"/>
            <a:ext cx="2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Connected Layer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제목 1"/>
          <p:cNvSpPr txBox="1">
            <a:spLocks/>
          </p:cNvSpPr>
          <p:nvPr/>
        </p:nvSpPr>
        <p:spPr>
          <a:xfrm>
            <a:off x="4408559" y="826448"/>
            <a:ext cx="3374883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Stretch all of pixels out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4"/>
          <a:srcRect r="83521"/>
          <a:stretch/>
        </p:blipFill>
        <p:spPr>
          <a:xfrm>
            <a:off x="1729503" y="2230592"/>
            <a:ext cx="1187871" cy="288202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4004" y="2179699"/>
            <a:ext cx="7375971" cy="289685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0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224643" y="747825"/>
            <a:ext cx="9742714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In the 1950s, </a:t>
            </a:r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Hubble and Wiesel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 found that the </a:t>
            </a: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local receptive field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of nerve cells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the visual cortex </a:t>
            </a: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overlapped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 with each other </a:t>
            </a: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form the entire field of vision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https://i0.wp.com/k.kakaocdn.net/dn/nni6z/btqBD2aVqYg/uYXKGG1VB7LjZpua8OTOwK/img.png?w=750&amp;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28" y="2390625"/>
            <a:ext cx="6108382" cy="246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3" b="100000" l="0" r="100000">
                        <a14:foregroundMark x1="52632" y1="19807" x2="3239" y2="3382"/>
                        <a14:foregroundMark x1="15385" y1="36715" x2="14170" y2="16908"/>
                        <a14:foregroundMark x1="42105" y1="12077" x2="65182" y2="9662"/>
                        <a14:foregroundMark x1="58704" y1="36715" x2="67206" y2="6763"/>
                        <a14:foregroundMark x1="87449" y1="76329" x2="85020" y2="17391"/>
                        <a14:foregroundMark x1="86640" y1="19807" x2="91093" y2="28986"/>
                        <a14:foregroundMark x1="76518" y1="80676" x2="91498" y2="79710"/>
                        <a14:foregroundMark x1="93927" y1="34783" x2="94332" y2="25121"/>
                        <a14:foregroundMark x1="78947" y1="32367" x2="78543" y2="2801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7032" y="2321299"/>
            <a:ext cx="3401252" cy="2850442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7236824" y="3553098"/>
            <a:ext cx="426720" cy="278674"/>
          </a:xfrm>
          <a:prstGeom prst="rightArrow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0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5198097" y="544342"/>
              <a:ext cx="1280161" cy="1689462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-33477" y="347715"/>
            <a:ext cx="29247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Fully Connected Layer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1313031" y="1351837"/>
            <a:ext cx="9325251" cy="3785707"/>
            <a:chOff x="2540434" y="570120"/>
            <a:chExt cx="9325251" cy="3785707"/>
          </a:xfrm>
        </p:grpSpPr>
        <p:pic>
          <p:nvPicPr>
            <p:cNvPr id="18" name="Shape 9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213758" y="1669390"/>
              <a:ext cx="1312933" cy="137621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" name="Shape 98"/>
            <p:cNvSpPr/>
            <p:nvPr/>
          </p:nvSpPr>
          <p:spPr>
            <a:xfrm>
              <a:off x="4593365" y="1541653"/>
              <a:ext cx="657690" cy="1510080"/>
            </a:xfrm>
            <a:prstGeom prst="cube">
              <a:avLst>
                <a:gd name="adj" fmla="val 80609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99"/>
            <p:cNvSpPr/>
            <p:nvPr/>
          </p:nvSpPr>
          <p:spPr>
            <a:xfrm>
              <a:off x="7203365" y="2132353"/>
              <a:ext cx="657690" cy="328680"/>
            </a:xfrm>
            <a:prstGeom prst="cube">
              <a:avLst>
                <a:gd name="adj" fmla="val 35165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23" name="Shape 100" title="Points scored"/>
            <p:cNvPicPr preferRelativeResize="0"/>
            <p:nvPr/>
          </p:nvPicPr>
          <p:blipFill rotWithShape="1">
            <a:blip r:embed="rId5">
              <a:alphaModFix/>
            </a:blip>
            <a:srcRect l="2759" t="4517" r="10735" b="4225"/>
            <a:stretch/>
          </p:blipFill>
          <p:spPr>
            <a:xfrm>
              <a:off x="7997462" y="1205178"/>
              <a:ext cx="3868223" cy="253848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4" name="Shape 101"/>
            <p:cNvCxnSpPr>
              <a:stCxn id="19" idx="3"/>
            </p:cNvCxnSpPr>
            <p:nvPr/>
          </p:nvCxnSpPr>
          <p:spPr>
            <a:xfrm flipH="1">
              <a:off x="4199909" y="3051733"/>
              <a:ext cx="457222" cy="30054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5" name="Shape 102"/>
            <p:cNvSpPr txBox="1"/>
            <p:nvPr/>
          </p:nvSpPr>
          <p:spPr>
            <a:xfrm>
              <a:off x="3750955" y="3259897"/>
              <a:ext cx="1497210" cy="1095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Conv1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64@28x28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5x5 filter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1 stride</a:t>
              </a:r>
            </a:p>
          </p:txBody>
        </p:sp>
        <p:cxnSp>
          <p:nvCxnSpPr>
            <p:cNvPr id="26" name="Shape 103"/>
            <p:cNvCxnSpPr>
              <a:stCxn id="18" idx="2"/>
            </p:cNvCxnSpPr>
            <p:nvPr/>
          </p:nvCxnSpPr>
          <p:spPr>
            <a:xfrm flipH="1">
              <a:off x="2898135" y="3045600"/>
              <a:ext cx="972090" cy="31135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7" name="Shape 104"/>
            <p:cNvSpPr txBox="1"/>
            <p:nvPr/>
          </p:nvSpPr>
          <p:spPr>
            <a:xfrm>
              <a:off x="2540434" y="3281086"/>
              <a:ext cx="1497210" cy="62997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Input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3@32x32</a:t>
              </a:r>
            </a:p>
          </p:txBody>
        </p:sp>
        <p:cxnSp>
          <p:nvCxnSpPr>
            <p:cNvPr id="28" name="Shape 105"/>
            <p:cNvCxnSpPr>
              <a:stCxn id="35" idx="3"/>
            </p:cNvCxnSpPr>
            <p:nvPr/>
          </p:nvCxnSpPr>
          <p:spPr>
            <a:xfrm flipH="1">
              <a:off x="5169948" y="2844658"/>
              <a:ext cx="261889" cy="51687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29" name="Shape 107"/>
            <p:cNvSpPr txBox="1"/>
            <p:nvPr/>
          </p:nvSpPr>
          <p:spPr>
            <a:xfrm>
              <a:off x="4809830" y="3259848"/>
              <a:ext cx="1497210" cy="109593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Conv2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64@10x10 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5x5 filter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1 stride</a:t>
              </a:r>
            </a:p>
          </p:txBody>
        </p:sp>
        <p:sp>
          <p:nvSpPr>
            <p:cNvPr id="30" name="Shape 108"/>
            <p:cNvSpPr txBox="1"/>
            <p:nvPr/>
          </p:nvSpPr>
          <p:spPr>
            <a:xfrm>
              <a:off x="6104225" y="3274282"/>
              <a:ext cx="884400" cy="7794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Fc3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384</a:t>
              </a:r>
            </a:p>
          </p:txBody>
        </p:sp>
        <p:sp>
          <p:nvSpPr>
            <p:cNvPr id="31" name="Shape 109"/>
            <p:cNvSpPr txBox="1"/>
            <p:nvPr/>
          </p:nvSpPr>
          <p:spPr>
            <a:xfrm>
              <a:off x="6986950" y="3274282"/>
              <a:ext cx="884400" cy="77946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Fc4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192</a:t>
              </a:r>
            </a:p>
          </p:txBody>
        </p:sp>
        <p:cxnSp>
          <p:nvCxnSpPr>
            <p:cNvPr id="32" name="Shape 110"/>
            <p:cNvCxnSpPr>
              <a:stCxn id="37" idx="3"/>
            </p:cNvCxnSpPr>
            <p:nvPr/>
          </p:nvCxnSpPr>
          <p:spPr>
            <a:xfrm flipH="1">
              <a:off x="6398670" y="2461033"/>
              <a:ext cx="190100" cy="95211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33" name="Shape 112"/>
            <p:cNvCxnSpPr>
              <a:stCxn id="21" idx="3"/>
            </p:cNvCxnSpPr>
            <p:nvPr/>
          </p:nvCxnSpPr>
          <p:spPr>
            <a:xfrm flipH="1">
              <a:off x="7266995" y="2461033"/>
              <a:ext cx="207425" cy="906435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34" name="Shape 113"/>
            <p:cNvSpPr/>
            <p:nvPr/>
          </p:nvSpPr>
          <p:spPr>
            <a:xfrm>
              <a:off x="4901135" y="1748728"/>
              <a:ext cx="561000" cy="1095930"/>
            </a:xfrm>
            <a:prstGeom prst="cube">
              <a:avLst>
                <a:gd name="adj" fmla="val 76657"/>
              </a:avLst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" name="Shape 106"/>
            <p:cNvSpPr/>
            <p:nvPr/>
          </p:nvSpPr>
          <p:spPr>
            <a:xfrm>
              <a:off x="5335105" y="1748728"/>
              <a:ext cx="599610" cy="1095930"/>
            </a:xfrm>
            <a:prstGeom prst="cube">
              <a:avLst>
                <a:gd name="adj" fmla="val 67735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" name="Shape 114"/>
            <p:cNvSpPr/>
            <p:nvPr/>
          </p:nvSpPr>
          <p:spPr>
            <a:xfrm>
              <a:off x="5691385" y="2062393"/>
              <a:ext cx="353100" cy="542850"/>
            </a:xfrm>
            <a:prstGeom prst="cube">
              <a:avLst>
                <a:gd name="adj" fmla="val 49306"/>
              </a:avLst>
            </a:prstGeom>
            <a:solidFill>
              <a:schemeClr val="lt2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" name="Shape 111"/>
            <p:cNvSpPr/>
            <p:nvPr/>
          </p:nvSpPr>
          <p:spPr>
            <a:xfrm>
              <a:off x="6072690" y="2132353"/>
              <a:ext cx="1147740" cy="328680"/>
            </a:xfrm>
            <a:prstGeom prst="cube">
              <a:avLst>
                <a:gd name="adj" fmla="val 35165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" name="Shape 116"/>
            <p:cNvSpPr txBox="1"/>
            <p:nvPr/>
          </p:nvSpPr>
          <p:spPr>
            <a:xfrm>
              <a:off x="6085278" y="1158240"/>
              <a:ext cx="1557999" cy="85239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 dirty="0"/>
                <a:t>MaxPooling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 dirty="0">
                  <a:solidFill>
                    <a:srgbClr val="666666"/>
                  </a:solidFill>
                </a:rPr>
                <a:t>2x2 filter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 dirty="0">
                  <a:solidFill>
                    <a:srgbClr val="666666"/>
                  </a:solidFill>
                </a:rPr>
                <a:t>2 stride</a:t>
              </a:r>
            </a:p>
          </p:txBody>
        </p:sp>
        <p:cxnSp>
          <p:nvCxnSpPr>
            <p:cNvPr id="39" name="Shape 117"/>
            <p:cNvCxnSpPr>
              <a:stCxn id="36" idx="0"/>
              <a:endCxn id="38" idx="1"/>
            </p:cNvCxnSpPr>
            <p:nvPr/>
          </p:nvCxnSpPr>
          <p:spPr>
            <a:xfrm flipV="1">
              <a:off x="5954985" y="1584435"/>
              <a:ext cx="130293" cy="477958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40" name="Shape 118"/>
            <p:cNvCxnSpPr/>
            <p:nvPr/>
          </p:nvCxnSpPr>
          <p:spPr>
            <a:xfrm flipV="1">
              <a:off x="5358745" y="1333538"/>
              <a:ext cx="169352" cy="48838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sp>
          <p:nvSpPr>
            <p:cNvPr id="41" name="Shape 115"/>
            <p:cNvSpPr txBox="1"/>
            <p:nvPr/>
          </p:nvSpPr>
          <p:spPr>
            <a:xfrm>
              <a:off x="5265549" y="570120"/>
              <a:ext cx="1530224" cy="7749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lvl="0" rtl="0">
                <a:spcBef>
                  <a:spcPts val="0"/>
                </a:spcBef>
                <a:buNone/>
              </a:pPr>
              <a:r>
                <a:rPr lang="en" i="1"/>
                <a:t>MaxPooling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2x2 filter</a:t>
              </a:r>
            </a:p>
            <a:p>
              <a:pPr lvl="0" rtl="0">
                <a:spcBef>
                  <a:spcPts val="0"/>
                </a:spcBef>
                <a:buNone/>
              </a:pPr>
              <a:r>
                <a:rPr lang="en" sz="1200">
                  <a:solidFill>
                    <a:srgbClr val="666666"/>
                  </a:solidFill>
                </a:rPr>
                <a:t>2 stride</a:t>
              </a:r>
            </a:p>
          </p:txBody>
        </p:sp>
      </p:grpSp>
      <p:sp>
        <p:nvSpPr>
          <p:cNvPr id="42" name="직사각형 41"/>
          <p:cNvSpPr/>
          <p:nvPr/>
        </p:nvSpPr>
        <p:spPr>
          <a:xfrm>
            <a:off x="6723011" y="1863628"/>
            <a:ext cx="4084320" cy="2725783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096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577591" y="2977967"/>
            <a:ext cx="5036819" cy="90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3"/>
            </a:pPr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17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9035" y="1063868"/>
            <a:ext cx="4193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Create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Model with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861149" y="3224104"/>
            <a:ext cx="1560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Classification</a:t>
            </a:r>
            <a:endParaRPr lang="ko-KR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Architecture of sample CNN model |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7541" y="2640287"/>
            <a:ext cx="6245226" cy="1748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classification with Convolutional Neural Networks - AI in ...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206"/>
          <a:stretch/>
        </p:blipFill>
        <p:spPr bwMode="auto">
          <a:xfrm>
            <a:off x="741974" y="2640290"/>
            <a:ext cx="1664431" cy="1477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오른쪽 화살표 3"/>
          <p:cNvSpPr/>
          <p:nvPr/>
        </p:nvSpPr>
        <p:spPr>
          <a:xfrm>
            <a:off x="2586446" y="3243260"/>
            <a:ext cx="271054" cy="271781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오른쪽 화살표 11"/>
          <p:cNvSpPr/>
          <p:nvPr/>
        </p:nvSpPr>
        <p:spPr>
          <a:xfrm>
            <a:off x="9436431" y="3249748"/>
            <a:ext cx="271054" cy="271781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940827" y="2356455"/>
            <a:ext cx="6387814" cy="2224164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19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99035" y="1063868"/>
            <a:ext cx="41939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Data :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CIFAR10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구글 Colabo에서 PyTorch CIFAR-10 이미지 머신 러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0869" y="1937426"/>
            <a:ext cx="4366547" cy="346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5890846" y="2848579"/>
            <a:ext cx="58908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50" indent="-400050">
              <a:buFont typeface="+mj-lt"/>
              <a:buAutoNum type="romanU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CIFAR10 consist of 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60000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32X32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colour images</a:t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altLang="ko-KR" sz="16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50000 training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images and </a:t>
            </a:r>
            <a:r>
              <a:rPr lang="en-US" altLang="ko-KR" sz="16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10000 test images.</a:t>
            </a:r>
            <a:br>
              <a:rPr lang="en-US" altLang="ko-KR" sz="16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600" b="1" smtClean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00050" indent="-400050">
              <a:buFont typeface="+mj-lt"/>
              <a:buAutoNum type="romanUcPeriod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There are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 classes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6321" b="87585" l="993" r="13538">
                        <a14:foregroundMark x1="7220" y1="23251" x2="4422" y2="13318"/>
                        <a14:foregroundMark x1="1354" y1="58465" x2="4964" y2="55982"/>
                        <a14:foregroundMark x1="11462" y1="32957" x2="13538" y2="32506"/>
                        <a14:foregroundMark x1="10469" y1="10835" x2="11913" y2="7901"/>
                        <a14:foregroundMark x1="10469" y1="10384" x2="12274" y2="6321"/>
                      </a14:backgroundRemoval>
                    </a14:imgEffect>
                  </a14:imgLayer>
                </a14:imgProps>
              </a:ext>
            </a:extLst>
          </a:blip>
          <a:srcRect r="87370" b="12856"/>
          <a:stretch/>
        </p:blipFill>
        <p:spPr>
          <a:xfrm>
            <a:off x="8444418" y="1262692"/>
            <a:ext cx="783701" cy="13494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228119" y="1740780"/>
            <a:ext cx="355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58520" y="1250499"/>
            <a:ext cx="355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92966" y="2404453"/>
            <a:ext cx="35549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62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979959" y="744670"/>
            <a:ext cx="62320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Transfer</a:t>
            </a:r>
            <a:r>
              <a:rPr lang="en-US" altLang="ko-KR" sz="4000" smtClean="0">
                <a:latin typeface="Arial" panose="020B0604020202020204" pitchFamily="34" charset="0"/>
                <a:cs typeface="Arial" panose="020B0604020202020204" pitchFamily="34" charset="0"/>
              </a:rPr>
              <a:t> Learning</a:t>
            </a:r>
            <a:endParaRPr lang="ko-KR" altLang="en-US" sz="4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696590" y="4058357"/>
            <a:ext cx="27988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Image Agumentation</a:t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Picture 2" descr="Image Classification using Transfer Learning in PyTorch | Learn OpenC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4330" y="1517386"/>
            <a:ext cx="3786697" cy="2122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735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577591" y="2977967"/>
            <a:ext cx="5036819" cy="90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/>
            </a:pPr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  <a:endParaRPr lang="en-US" altLang="ko-KR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4591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pic>
        <p:nvPicPr>
          <p:cNvPr id="7" name="Picture 2" descr="Image Classification using Transfer Learning in PyTorch | Learn OpenC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6657" y="2017719"/>
            <a:ext cx="5818687" cy="3261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1972574" y="1063868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 is to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reuse a pretrained model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for new task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61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574" y="1063868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A pretrained model can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share features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that can be extracted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구글 Colabo에서 PyTorch CIFAR-10 이미지 머신 러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13" y="1891511"/>
            <a:ext cx="3494274" cy="277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Classification using Transfer Learning in PyTorch | Learn OpenCV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-238" b="54748"/>
          <a:stretch/>
        </p:blipFill>
        <p:spPr bwMode="auto">
          <a:xfrm>
            <a:off x="4186787" y="2492244"/>
            <a:ext cx="4916424" cy="148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9042829" y="3122769"/>
            <a:ext cx="273701" cy="207034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9850393" y="4038983"/>
            <a:ext cx="1480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ew Class</a:t>
            </a:r>
          </a:p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e.g. monkey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dvanced Transfer Learning Starter Notebook | Kagg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016" y="4611224"/>
            <a:ext cx="3503828" cy="175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순서도: 수동 연산 3"/>
          <p:cNvSpPr/>
          <p:nvPr/>
        </p:nvSpPr>
        <p:spPr>
          <a:xfrm rot="10800000">
            <a:off x="3976768" y="3874956"/>
            <a:ext cx="3329805" cy="748801"/>
          </a:xfrm>
          <a:prstGeom prst="flowChartManualOperation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8915" y="2698800"/>
            <a:ext cx="2403824" cy="133368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12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574" y="1063868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72442" y="1686463"/>
            <a:ext cx="6047116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Select a pre-trained model  e.g. VGG, Inception, ResNet, …</a:t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Classify your problem according to the Size-Similarity Matrix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Fine-tune your model</a:t>
            </a:r>
          </a:p>
        </p:txBody>
      </p:sp>
      <p:pic>
        <p:nvPicPr>
          <p:cNvPr id="2054" name="Picture 6" descr="CNN Architectures: LeNet, AlexNet, VGG, GoogLeNet, ResNet and more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9667" y="2182343"/>
            <a:ext cx="1632663" cy="73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File:VGG neural network.png - Wikipedi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2286328"/>
            <a:ext cx="1448032" cy="377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mpeker.com/wp-content/uploads/2019/07/resnet-1024x290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565" y="2245572"/>
            <a:ext cx="1621467" cy="459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8666" y="3480618"/>
            <a:ext cx="2427797" cy="22219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8563" y="4985593"/>
            <a:ext cx="1710292" cy="1135908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85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574" y="1063868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a pre-trained </a:t>
            </a: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1286" y="2052483"/>
            <a:ext cx="3991065" cy="3838648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202659" y="2346395"/>
            <a:ext cx="3991066" cy="293298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451339" y="1657708"/>
            <a:ext cx="33384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All the model available on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15181" y="2075612"/>
            <a:ext cx="1649002" cy="1143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504276" y="2262309"/>
            <a:ext cx="5115506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smtClean="0">
                <a:latin typeface="Arial" panose="020B0604020202020204" pitchFamily="34" charset="0"/>
                <a:cs typeface="Arial" panose="020B0604020202020204" pitchFamily="34" charset="0"/>
              </a:rPr>
              <a:t>Top-1 accuracy</a:t>
            </a:r>
          </a:p>
          <a:p>
            <a:r>
              <a:rPr lang="en-US" altLang="ko-KR" sz="1200" smtClean="0">
                <a:latin typeface="Arial" panose="020B0604020202020204" pitchFamily="34" charset="0"/>
                <a:cs typeface="Arial" panose="020B0604020202020204" pitchFamily="34" charset="0"/>
              </a:rPr>
              <a:t>: highest probability answers match the expected answer</a:t>
            </a:r>
          </a:p>
          <a:p>
            <a:endParaRPr lang="en-US" altLang="ko-KR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ko-KR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b="1" smtClean="0">
                <a:latin typeface="Arial" panose="020B0604020202020204" pitchFamily="34" charset="0"/>
                <a:cs typeface="Arial" panose="020B0604020202020204" pitchFamily="34" charset="0"/>
              </a:rPr>
              <a:t>Top-5 accuracy</a:t>
            </a:r>
          </a:p>
          <a:p>
            <a:r>
              <a:rPr lang="en-US" altLang="ko-KR" sz="1200" smtClean="0">
                <a:latin typeface="Arial" panose="020B0604020202020204" pitchFamily="34" charset="0"/>
                <a:cs typeface="Arial" panose="020B0604020202020204" pitchFamily="34" charset="0"/>
              </a:rPr>
              <a:t>: one of 5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highest probability answers </a:t>
            </a:r>
            <a:r>
              <a:rPr lang="en-US" altLang="ko-KR" sz="1200" smtClean="0">
                <a:latin typeface="Arial" panose="020B0604020202020204" pitchFamily="34" charset="0"/>
                <a:cs typeface="Arial" panose="020B0604020202020204" pitchFamily="34" charset="0"/>
              </a:rPr>
              <a:t>matches </a:t>
            </a: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the expected </a:t>
            </a:r>
            <a:r>
              <a:rPr lang="en-US" altLang="ko-KR" sz="1200" smtClean="0">
                <a:latin typeface="Arial" panose="020B0604020202020204" pitchFamily="34" charset="0"/>
                <a:cs typeface="Arial" panose="020B0604020202020204" pitchFamily="34" charset="0"/>
              </a:rPr>
              <a:t>answer</a:t>
            </a:r>
          </a:p>
          <a:p>
            <a:endParaRPr lang="en-US" altLang="ko-KR" sz="1200" b="1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200" b="1" smtClean="0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</a:p>
          <a:p>
            <a:endParaRPr lang="en-US" altLang="ko-KR" sz="12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ko-KR" sz="100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Tiger</a:t>
            </a:r>
            <a:r>
              <a:rPr lang="en-US" altLang="ko-KR" sz="1000" b="1">
                <a:latin typeface="arial" panose="020B0604020202020204" pitchFamily="34" charset="0"/>
                <a:cs typeface="arial" panose="020B0604020202020204" pitchFamily="34" charset="0"/>
              </a:rPr>
              <a:t>: 0.4</a:t>
            </a:r>
          </a:p>
          <a:p>
            <a:r>
              <a:rPr lang="en-US" altLang="ko-KR" sz="1000" smtClean="0">
                <a:latin typeface="arial" panose="020B0604020202020204" pitchFamily="34" charset="0"/>
                <a:cs typeface="arial" panose="020B0604020202020204" pitchFamily="34" charset="0"/>
              </a:rPr>
              <a:t>	Dog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: 0.3</a:t>
            </a:r>
          </a:p>
          <a:p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	Cat</a:t>
            </a:r>
            <a:r>
              <a:rPr lang="en-US" altLang="ko-KR" sz="1000" b="1">
                <a:latin typeface="arial" panose="020B0604020202020204" pitchFamily="34" charset="0"/>
                <a:cs typeface="arial" panose="020B0604020202020204" pitchFamily="34" charset="0"/>
              </a:rPr>
              <a:t>: 0.1</a:t>
            </a:r>
          </a:p>
          <a:p>
            <a:r>
              <a:rPr lang="en-US" altLang="ko-KR" sz="1000" smtClean="0">
                <a:latin typeface="arial" panose="020B0604020202020204" pitchFamily="34" charset="0"/>
                <a:cs typeface="arial" panose="020B0604020202020204" pitchFamily="34" charset="0"/>
              </a:rPr>
              <a:t>	Lynx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: 0.09</a:t>
            </a:r>
          </a:p>
          <a:p>
            <a:r>
              <a:rPr lang="en-US" altLang="ko-KR" sz="1000" smtClean="0">
                <a:latin typeface="arial" panose="020B0604020202020204" pitchFamily="34" charset="0"/>
                <a:cs typeface="arial" panose="020B0604020202020204" pitchFamily="34" charset="0"/>
              </a:rPr>
              <a:t>	Lion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: 0.08</a:t>
            </a:r>
          </a:p>
          <a:p>
            <a:r>
              <a:rPr lang="en-US" altLang="ko-KR" sz="1000" smtClean="0">
                <a:latin typeface="arial" panose="020B0604020202020204" pitchFamily="34" charset="0"/>
                <a:cs typeface="arial" panose="020B0604020202020204" pitchFamily="34" charset="0"/>
              </a:rPr>
              <a:t>	Bird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: 0.02</a:t>
            </a:r>
          </a:p>
          <a:p>
            <a:r>
              <a:rPr lang="en-US" altLang="ko-KR" sz="1000" smtClean="0">
                <a:latin typeface="arial" panose="020B0604020202020204" pitchFamily="34" charset="0"/>
                <a:cs typeface="arial" panose="020B0604020202020204" pitchFamily="34" charset="0"/>
              </a:rPr>
              <a:t>	Bear</a:t>
            </a:r>
            <a:r>
              <a:rPr lang="en-US" altLang="ko-KR" sz="1000">
                <a:latin typeface="arial" panose="020B0604020202020204" pitchFamily="34" charset="0"/>
                <a:cs typeface="arial" panose="020B0604020202020204" pitchFamily="34" charset="0"/>
              </a:rPr>
              <a:t>: 0.01</a:t>
            </a:r>
          </a:p>
          <a:p>
            <a:endParaRPr lang="en-US" altLang="ko-KR" sz="1200" b="1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36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sp>
        <p:nvSpPr>
          <p:cNvPr id="17" name="제목 1"/>
          <p:cNvSpPr>
            <a:spLocks noGrp="1"/>
          </p:cNvSpPr>
          <p:nvPr>
            <p:ph type="title"/>
          </p:nvPr>
        </p:nvSpPr>
        <p:spPr>
          <a:xfrm>
            <a:off x="1224643" y="747825"/>
            <a:ext cx="9742714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is based on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neurons work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in the visual cortex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https://miro.medium.com/max/1000/1*zNs_mYOAgHpt3WxbYa7fnw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5326" y="2850964"/>
            <a:ext cx="8718046" cy="2894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눈 안구 비전 - Pixabay의 무료 이미지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69304">
            <a:off x="2499365" y="1865535"/>
            <a:ext cx="1609876" cy="120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116188" y="3944987"/>
            <a:ext cx="243840" cy="20900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 flipH="1">
            <a:off x="2116189" y="2668987"/>
            <a:ext cx="896982" cy="1276000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2360028" y="2668987"/>
            <a:ext cx="653143" cy="1485006"/>
          </a:xfrm>
          <a:prstGeom prst="line">
            <a:avLst/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4" name="그림 3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523" y="2166584"/>
            <a:ext cx="1004805" cy="50240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793" y="2214286"/>
            <a:ext cx="1004805" cy="502403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36" y="2214286"/>
            <a:ext cx="1004805" cy="5024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619" y="2236119"/>
            <a:ext cx="1004805" cy="50240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8889" y="2214287"/>
            <a:ext cx="1004805" cy="50240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1318">
            <a:off x="5638073" y="1689603"/>
            <a:ext cx="1004805" cy="502403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24700">
            <a:off x="6603802" y="1688018"/>
            <a:ext cx="1004805" cy="502403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11318">
            <a:off x="4682092" y="1802044"/>
            <a:ext cx="1004805" cy="502403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181" y="1849337"/>
            <a:ext cx="1004805" cy="502403"/>
          </a:xfrm>
          <a:prstGeom prst="rect">
            <a:avLst/>
          </a:prstGeom>
        </p:spPr>
      </p:pic>
      <p:pic>
        <p:nvPicPr>
          <p:cNvPr id="2062" name="Picture 14" descr="🧠 의미: 뇌 Emoji 이모지 부 | Emoji 이모지 사전 📓 | EmojiAll 한국어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9403" y="1631763"/>
            <a:ext cx="12192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그룹 44"/>
          <p:cNvGrpSpPr/>
          <p:nvPr/>
        </p:nvGrpSpPr>
        <p:grpSpPr>
          <a:xfrm>
            <a:off x="10032970" y="1612185"/>
            <a:ext cx="1205751" cy="777470"/>
            <a:chOff x="10424861" y="1612185"/>
            <a:chExt cx="1205751" cy="777470"/>
          </a:xfrm>
        </p:grpSpPr>
        <p:sp>
          <p:nvSpPr>
            <p:cNvPr id="35" name="타원형 설명선 34"/>
            <p:cNvSpPr/>
            <p:nvPr/>
          </p:nvSpPr>
          <p:spPr>
            <a:xfrm>
              <a:off x="10424861" y="1612185"/>
              <a:ext cx="1205751" cy="777470"/>
            </a:xfrm>
            <a:prstGeom prst="wedgeEllipseCallout">
              <a:avLst/>
            </a:prstGeom>
            <a:noFill/>
            <a:ln w="22225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0644958" y="1814976"/>
              <a:ext cx="8011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mtClean="0">
                  <a:latin typeface="Arial" panose="020B0604020202020204" pitchFamily="34" charset="0"/>
                  <a:cs typeface="Arial" panose="020B0604020202020204" pitchFamily="34" charset="0"/>
                </a:rPr>
                <a:t>Deer !</a:t>
              </a:r>
              <a:endParaRPr lang="ko-KR" altLang="en-US" sz="160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81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574" y="1063868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Select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a pre-trained </a:t>
            </a: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26789" y="1657708"/>
            <a:ext cx="3338423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using pretrained model</a:t>
            </a:r>
            <a:endParaRPr lang="en-US" altLang="ko-KR" sz="1600" b="1" smtClean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72441" y="2511330"/>
            <a:ext cx="69169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Tensorflow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, use TF-Slim library</a:t>
            </a:r>
          </a:p>
          <a:p>
            <a:pPr lvl="1">
              <a:lnSpc>
                <a:spcPct val="150000"/>
              </a:lnSpc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AlexNet, VGGNet, ResNet, Inception, MobileNet</a:t>
            </a:r>
          </a:p>
          <a:p>
            <a:pPr lvl="1">
              <a:lnSpc>
                <a:spcPct val="150000"/>
              </a:lnSpc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https://github.com/tensorflow/models/tree/master/research/slim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lnSpc>
                <a:spcPct val="150000"/>
              </a:lnSpc>
            </a:pP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Pytorch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, use TORCHVISION.MODELS library</a:t>
            </a:r>
          </a:p>
          <a:p>
            <a:pPr lvl="1">
              <a:lnSpc>
                <a:spcPct val="150000"/>
              </a:lnSpc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AlexNet, VGG, ResNet, Inception v3, GoogLeNet, MobileNet v2, ….</a:t>
            </a:r>
          </a:p>
          <a:p>
            <a:pPr lvl="1">
              <a:lnSpc>
                <a:spcPct val="150000"/>
              </a:lnSpc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https://pytorch.org/docs/stable/torchvision/models.html</a:t>
            </a:r>
            <a:endParaRPr lang="en-US" altLang="ko-KR" sz="160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574" y="1063868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2. classify your problem according to the Size-Similarity Matrix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2574" y="1598700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strategy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274" y="2645568"/>
            <a:ext cx="2428304" cy="346284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4"/>
          <a:srcRect t="18716"/>
          <a:stretch/>
        </p:blipFill>
        <p:spPr>
          <a:xfrm>
            <a:off x="4625191" y="2829456"/>
            <a:ext cx="5785178" cy="3044243"/>
          </a:xfrm>
          <a:prstGeom prst="rect">
            <a:avLst/>
          </a:prstGeom>
        </p:spPr>
      </p:pic>
      <p:pic>
        <p:nvPicPr>
          <p:cNvPr id="20" name="Picture 2" descr="Image Classification using Transfer Learning in PyTorch | Learn OpenCV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6" t="-238" b="54748"/>
          <a:stretch/>
        </p:blipFill>
        <p:spPr bwMode="auto">
          <a:xfrm rot="5400000">
            <a:off x="225291" y="3826112"/>
            <a:ext cx="2363646" cy="71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4744019" y="2171462"/>
            <a:ext cx="1280604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3B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Stratege1</a:t>
            </a:r>
          </a:p>
          <a:p>
            <a:pPr algn="ctr"/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Train the entire model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60606" y="2171462"/>
            <a:ext cx="1280604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3B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Stratege2</a:t>
            </a:r>
          </a:p>
          <a:p>
            <a:pPr algn="ctr"/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Train some layers and leave the others frozen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534063" y="2171462"/>
            <a:ext cx="1399431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3B3B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Stratege3</a:t>
            </a:r>
          </a:p>
          <a:p>
            <a:pPr algn="ctr"/>
            <a:r>
              <a:rPr lang="en-US" altLang="ko-KR" sz="1000" b="1" smtClean="0">
                <a:latin typeface="Arial" panose="020B0604020202020204" pitchFamily="34" charset="0"/>
                <a:cs typeface="Arial" panose="020B0604020202020204" pitchFamily="34" charset="0"/>
              </a:rPr>
              <a:t>Freeze the convolutional base</a:t>
            </a:r>
          </a:p>
        </p:txBody>
      </p:sp>
      <p:sp>
        <p:nvSpPr>
          <p:cNvPr id="24" name="오른쪽 화살표 23"/>
          <p:cNvSpPr/>
          <p:nvPr/>
        </p:nvSpPr>
        <p:spPr>
          <a:xfrm>
            <a:off x="3916578" y="3881852"/>
            <a:ext cx="273701" cy="207034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318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574" y="1063868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2. classify your problem according to the Size-Similarity Matrix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10" y="1922405"/>
            <a:ext cx="8820780" cy="404644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439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72574" y="1063868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3. Fine-tune your model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1447" y="2689173"/>
            <a:ext cx="4085595" cy="271349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972574" y="1598700"/>
            <a:ext cx="82468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Lower learning rate when finetuning</a:t>
            </a:r>
          </a:p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1/10 of original learning rate is good starting point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71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577591" y="2977967"/>
            <a:ext cx="5036819" cy="90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2"/>
            </a:pPr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endParaRPr lang="en-US" altLang="ko-KR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86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72574" y="442762"/>
            <a:ext cx="82468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VGGNet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내용 개체 틀 2"/>
          <p:cNvSpPr>
            <a:spLocks noGrp="1"/>
          </p:cNvSpPr>
          <p:nvPr>
            <p:ph idx="1"/>
          </p:nvPr>
        </p:nvSpPr>
        <p:spPr>
          <a:xfrm>
            <a:off x="1209136" y="781815"/>
            <a:ext cx="9660147" cy="1935507"/>
          </a:xfrm>
        </p:spPr>
        <p:txBody>
          <a:bodyPr>
            <a:norm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esigned by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Oxford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(VGG16, VGG19)</a:t>
            </a:r>
          </a:p>
          <a:p>
            <a:pPr lvl="1"/>
            <a:r>
              <a:rPr lang="en-US" altLang="ko-KR"/>
              <a:t>Simonyan, Karen, and Andrew Zisserman. </a:t>
            </a:r>
            <a:r>
              <a:rPr lang="en-US" altLang="ko-KR" b="1">
                <a:solidFill>
                  <a:schemeClr val="accent1"/>
                </a:solidFill>
              </a:rPr>
              <a:t>"Very deep convolutional networks for large-scale image recognition."</a:t>
            </a:r>
            <a:r>
              <a:rPr lang="en-US" altLang="ko-KR"/>
              <a:t> </a:t>
            </a:r>
            <a:r>
              <a:rPr lang="en-US" altLang="ko-KR" i="1"/>
              <a:t>arXiv preprint arXiv:1409.1556</a:t>
            </a:r>
            <a:r>
              <a:rPr lang="en-US" altLang="ko-KR"/>
              <a:t> (2014).</a:t>
            </a:r>
            <a:endParaRPr lang="ko-KR" altLang="en-US"/>
          </a:p>
          <a:p>
            <a:pPr marL="457200" lvl="1" indent="0">
              <a:buNone/>
            </a:pPr>
            <a:endParaRPr lang="en-US" altLang="ko-KR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" descr="vgg network에 대한 이미지 검색결과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835587"/>
            <a:ext cx="4679919" cy="4714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6670965" y="1942509"/>
            <a:ext cx="769474" cy="46076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446816" y="1942510"/>
            <a:ext cx="793172" cy="46076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664588" y="1659238"/>
            <a:ext cx="718031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VGG16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507449" y="1659238"/>
            <a:ext cx="753870" cy="27699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200" b="1" smtClean="0">
                <a:solidFill>
                  <a:srgbClr val="FF0000"/>
                </a:solidFill>
              </a:rPr>
              <a:t>VGG19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22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853133" y="1063868"/>
            <a:ext cx="4485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Leads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VGG19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altLang="ko-KR" sz="16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 place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 in 2014 ILSVR</a:t>
            </a:r>
            <a:b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1200">
                <a:latin typeface="arial" panose="020B0604020202020204" pitchFamily="34" charset="0"/>
                <a:cs typeface="arial" panose="020B0604020202020204" pitchFamily="34" charset="0"/>
              </a:rPr>
              <a:t>(ImageNet Large Scale Visual Recognition Challenge)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6212" y="1810982"/>
            <a:ext cx="6279573" cy="3633399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5164183" y="3536829"/>
            <a:ext cx="615515" cy="133709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222740" y="5477704"/>
            <a:ext cx="82468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Simple structure, Good performance 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sp>
        <p:nvSpPr>
          <p:cNvPr id="12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38200" y="6432049"/>
            <a:ext cx="2743200" cy="365125"/>
          </a:xfrm>
        </p:spPr>
        <p:txBody>
          <a:bodyPr/>
          <a:lstStyle/>
          <a:p>
            <a:fld id="{DD00D07E-E281-4468-AE46-4A1D447C7D22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9960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589254" y="1063868"/>
            <a:ext cx="30134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Small filters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, Deeper networks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089" l="0" r="99174">
                        <a14:foregroundMark x1="83471" y1="2914" x2="85331" y2="97632"/>
                        <a14:foregroundMark x1="84917" y1="3097" x2="92562" y2="2914"/>
                        <a14:foregroundMark x1="56405" y1="10565" x2="58058" y2="96903"/>
                        <a14:foregroundMark x1="11157" y1="44080" x2="12397" y2="97086"/>
                        <a14:foregroundMark x1="6198" y1="97450" x2="25620" y2="97086"/>
                        <a14:foregroundMark x1="50413" y1="96903" x2="66322" y2="95811"/>
                        <a14:foregroundMark x1="78926" y1="97086" x2="93595" y2="95628"/>
                        <a14:foregroundMark x1="4959" y1="92896" x2="24587" y2="98361"/>
                        <a14:foregroundMark x1="27066" y1="94353" x2="4752" y2="99089"/>
                        <a14:foregroundMark x1="63223" y1="94900" x2="48967" y2="98361"/>
                        <a14:foregroundMark x1="49587" y1="94718" x2="64256" y2="97814"/>
                        <a14:foregroundMark x1="78306" y1="3461" x2="79959" y2="11658"/>
                        <a14:foregroundMark x1="78719" y1="4372" x2="91942" y2="4189"/>
                        <a14:foregroundMark x1="93595" y1="4189" x2="93595" y2="14208"/>
                        <a14:foregroundMark x1="52686" y1="11658" x2="51653" y2="17851"/>
                        <a14:foregroundMark x1="49380" y1="11658" x2="59504" y2="10929"/>
                        <a14:foregroundMark x1="49587" y1="11658" x2="49587" y2="15301"/>
                        <a14:foregroundMark x1="48554" y1="13843" x2="49174" y2="19490"/>
                        <a14:foregroundMark x1="51653" y1="22040" x2="51033" y2="41894"/>
                        <a14:foregroundMark x1="51653" y1="67577" x2="51860" y2="75592"/>
                        <a14:foregroundMark x1="19628" y1="46995" x2="20868" y2="68852"/>
                        <a14:foregroundMark x1="6198" y1="46084" x2="8058" y2="67213"/>
                        <a14:foregroundMark x1="22934" y1="49180" x2="23760" y2="67213"/>
                        <a14:foregroundMark x1="5165" y1="50455" x2="6198" y2="66849"/>
                      </a14:backgroundRemoval>
                    </a14:imgEffect>
                  </a14:imgLayer>
                </a14:imgProps>
              </a:ext>
            </a:extLst>
          </a:blip>
          <a:srcRect l="44805"/>
          <a:stretch/>
        </p:blipFill>
        <p:spPr>
          <a:xfrm>
            <a:off x="2656934" y="1631396"/>
            <a:ext cx="2078968" cy="4272454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77442" y="2315511"/>
            <a:ext cx="41061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Only use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3x3 conv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stride 1, padding 1 </a:t>
            </a:r>
            <a:r>
              <a:rPr lang="ko-KR" alt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→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same output size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오른쪽으로 구부러진 화살표 2"/>
          <p:cNvSpPr/>
          <p:nvPr/>
        </p:nvSpPr>
        <p:spPr>
          <a:xfrm flipV="1">
            <a:off x="2415394" y="4804911"/>
            <a:ext cx="155275" cy="379562"/>
          </a:xfrm>
          <a:prstGeom prst="curved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173854" y="4763719"/>
                <a:ext cx="241540" cy="4380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54" y="4763719"/>
                <a:ext cx="241540" cy="438005"/>
              </a:xfrm>
              <a:prstGeom prst="rect">
                <a:avLst/>
              </a:prstGeom>
              <a:blipFill>
                <a:blip r:embed="rId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오른쪽으로 구부러진 화살표 13"/>
          <p:cNvSpPr/>
          <p:nvPr/>
        </p:nvSpPr>
        <p:spPr>
          <a:xfrm flipV="1">
            <a:off x="2415394" y="4346310"/>
            <a:ext cx="155275" cy="379562"/>
          </a:xfrm>
          <a:prstGeom prst="curved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2173854" y="4305118"/>
                <a:ext cx="241540" cy="4380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54" y="4305118"/>
                <a:ext cx="241540" cy="438005"/>
              </a:xfrm>
              <a:prstGeom prst="rect">
                <a:avLst/>
              </a:prstGeom>
              <a:blipFill>
                <a:blip r:embed="rId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오른쪽으로 구부러진 화살표 15"/>
          <p:cNvSpPr/>
          <p:nvPr/>
        </p:nvSpPr>
        <p:spPr>
          <a:xfrm flipV="1">
            <a:off x="2415394" y="3856815"/>
            <a:ext cx="155275" cy="379562"/>
          </a:xfrm>
          <a:prstGeom prst="curved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173854" y="3815623"/>
                <a:ext cx="241540" cy="4380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54" y="3815623"/>
                <a:ext cx="241540" cy="438005"/>
              </a:xfrm>
              <a:prstGeom prst="rect">
                <a:avLst/>
              </a:prstGeom>
              <a:blipFill>
                <a:blip r:embed="rId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오른쪽으로 구부러진 화살표 21"/>
          <p:cNvSpPr/>
          <p:nvPr/>
        </p:nvSpPr>
        <p:spPr>
          <a:xfrm flipV="1">
            <a:off x="2415394" y="3198808"/>
            <a:ext cx="155275" cy="379562"/>
          </a:xfrm>
          <a:prstGeom prst="curved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2173854" y="3157616"/>
                <a:ext cx="241540" cy="4380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54" y="3157616"/>
                <a:ext cx="241540" cy="438005"/>
              </a:xfrm>
              <a:prstGeom prst="rect">
                <a:avLst/>
              </a:prstGeom>
              <a:blipFill>
                <a:blip r:embed="rId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오른쪽으로 구부러진 화살표 23"/>
          <p:cNvSpPr/>
          <p:nvPr/>
        </p:nvSpPr>
        <p:spPr>
          <a:xfrm flipV="1">
            <a:off x="2415394" y="2523353"/>
            <a:ext cx="155275" cy="379562"/>
          </a:xfrm>
          <a:prstGeom prst="curved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2173854" y="2482161"/>
                <a:ext cx="241540" cy="438005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1200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ko-KR" altLang="en-US" sz="12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3854" y="2482161"/>
                <a:ext cx="241540" cy="438005"/>
              </a:xfrm>
              <a:prstGeom prst="rect">
                <a:avLst/>
              </a:prstGeom>
              <a:blipFill>
                <a:blip r:embed="rId5"/>
                <a:stretch>
                  <a:fillRect b="-138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오른쪽 화살표 25"/>
          <p:cNvSpPr/>
          <p:nvPr/>
        </p:nvSpPr>
        <p:spPr>
          <a:xfrm rot="5400000">
            <a:off x="6685660" y="3587764"/>
            <a:ext cx="273701" cy="207034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977441" y="3958606"/>
            <a:ext cx="41061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/>
              <a:t>increase non-linearities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b="1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decrease in the number of weights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4977441" y="2207158"/>
            <a:ext cx="4106174" cy="1042105"/>
          </a:xfrm>
          <a:prstGeom prst="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/>
              <a:t>increase</a:t>
            </a:r>
            <a:endParaRPr lang="ko-KR" altLang="en-US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sp>
        <p:nvSpPr>
          <p:cNvPr id="29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38200" y="6432049"/>
            <a:ext cx="2743200" cy="365125"/>
          </a:xfrm>
        </p:spPr>
        <p:txBody>
          <a:bodyPr/>
          <a:lstStyle/>
          <a:p>
            <a:fld id="{DD00D07E-E281-4468-AE46-4A1D447C7D22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9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423" y="1020738"/>
            <a:ext cx="2467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</a:rPr>
              <a:t>Increase</a:t>
            </a:r>
            <a:r>
              <a:rPr lang="en-US" altLang="ko-KR" sz="1600" b="1" smtClean="0"/>
              <a:t> </a:t>
            </a:r>
            <a:r>
              <a:rPr lang="en-US" altLang="ko-KR" sz="1600" b="1"/>
              <a:t>non-linearities</a:t>
            </a:r>
          </a:p>
        </p:txBody>
      </p:sp>
      <p:pic>
        <p:nvPicPr>
          <p:cNvPr id="13314" name="Picture 2" descr="파란색 점이 1사분면과 3사분면을 차지하고 주황색 점이 2사분면과 4사분면을 차지합니다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664" y="2854280"/>
            <a:ext cx="1802439" cy="1796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수평선이 평면을 나누는 점을 제외하고는 그림 2와 같은 그림입니다. 파란색과 주황색 점이 선 위에 있습니다. 파란색과 주황색 점이 선 아래에 있습니다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6260" y="1748301"/>
            <a:ext cx="1803160" cy="17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6832123" y="3869321"/>
            <a:ext cx="1833535" cy="1798234"/>
            <a:chOff x="6556077" y="3895200"/>
            <a:chExt cx="1833535" cy="1798234"/>
          </a:xfrm>
        </p:grpSpPr>
        <p:pic>
          <p:nvPicPr>
            <p:cNvPr id="16" name="Picture 2" descr="파란색 점이 1사분면과 3사분면을 차지하고 주황색 점이 2사분면과 4사분면을 차지합니다.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0935" y="3895200"/>
              <a:ext cx="1802439" cy="1796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자유형 2"/>
            <p:cNvSpPr/>
            <p:nvPr/>
          </p:nvSpPr>
          <p:spPr>
            <a:xfrm>
              <a:off x="6556077" y="3899140"/>
              <a:ext cx="1833535" cy="1794294"/>
            </a:xfrm>
            <a:custGeom>
              <a:avLst/>
              <a:gdLst>
                <a:gd name="connsiteX0" fmla="*/ 0 w 1833535"/>
                <a:gd name="connsiteY0" fmla="*/ 957532 h 1794294"/>
                <a:gd name="connsiteX1" fmla="*/ 43132 w 1833535"/>
                <a:gd name="connsiteY1" fmla="*/ 966158 h 1794294"/>
                <a:gd name="connsiteX2" fmla="*/ 69011 w 1833535"/>
                <a:gd name="connsiteY2" fmla="*/ 948905 h 1794294"/>
                <a:gd name="connsiteX3" fmla="*/ 103517 w 1833535"/>
                <a:gd name="connsiteY3" fmla="*/ 940279 h 1794294"/>
                <a:gd name="connsiteX4" fmla="*/ 138023 w 1833535"/>
                <a:gd name="connsiteY4" fmla="*/ 923026 h 1794294"/>
                <a:gd name="connsiteX5" fmla="*/ 163902 w 1833535"/>
                <a:gd name="connsiteY5" fmla="*/ 914400 h 1794294"/>
                <a:gd name="connsiteX6" fmla="*/ 189781 w 1833535"/>
                <a:gd name="connsiteY6" fmla="*/ 897147 h 1794294"/>
                <a:gd name="connsiteX7" fmla="*/ 241540 w 1833535"/>
                <a:gd name="connsiteY7" fmla="*/ 879894 h 1794294"/>
                <a:gd name="connsiteX8" fmla="*/ 845389 w 1833535"/>
                <a:gd name="connsiteY8" fmla="*/ 862641 h 1794294"/>
                <a:gd name="connsiteX9" fmla="*/ 914400 w 1833535"/>
                <a:gd name="connsiteY9" fmla="*/ 828135 h 1794294"/>
                <a:gd name="connsiteX10" fmla="*/ 931653 w 1833535"/>
                <a:gd name="connsiteY10" fmla="*/ 785003 h 1794294"/>
                <a:gd name="connsiteX11" fmla="*/ 940279 w 1833535"/>
                <a:gd name="connsiteY11" fmla="*/ 715992 h 1794294"/>
                <a:gd name="connsiteX12" fmla="*/ 948906 w 1833535"/>
                <a:gd name="connsiteY12" fmla="*/ 681486 h 1794294"/>
                <a:gd name="connsiteX13" fmla="*/ 940279 w 1833535"/>
                <a:gd name="connsiteY13" fmla="*/ 483079 h 1794294"/>
                <a:gd name="connsiteX14" fmla="*/ 923027 w 1833535"/>
                <a:gd name="connsiteY14" fmla="*/ 422694 h 1794294"/>
                <a:gd name="connsiteX15" fmla="*/ 905774 w 1833535"/>
                <a:gd name="connsiteY15" fmla="*/ 362309 h 1794294"/>
                <a:gd name="connsiteX16" fmla="*/ 914400 w 1833535"/>
                <a:gd name="connsiteY16" fmla="*/ 207034 h 1794294"/>
                <a:gd name="connsiteX17" fmla="*/ 974785 w 1833535"/>
                <a:gd name="connsiteY17" fmla="*/ 155275 h 1794294"/>
                <a:gd name="connsiteX18" fmla="*/ 1026544 w 1833535"/>
                <a:gd name="connsiteY18" fmla="*/ 120769 h 1794294"/>
                <a:gd name="connsiteX19" fmla="*/ 1052423 w 1833535"/>
                <a:gd name="connsiteY19" fmla="*/ 103517 h 1794294"/>
                <a:gd name="connsiteX20" fmla="*/ 1112808 w 1833535"/>
                <a:gd name="connsiteY20" fmla="*/ 86264 h 1794294"/>
                <a:gd name="connsiteX21" fmla="*/ 1138687 w 1833535"/>
                <a:gd name="connsiteY21" fmla="*/ 69011 h 1794294"/>
                <a:gd name="connsiteX22" fmla="*/ 1259457 w 1833535"/>
                <a:gd name="connsiteY22" fmla="*/ 34505 h 1794294"/>
                <a:gd name="connsiteX23" fmla="*/ 1311215 w 1833535"/>
                <a:gd name="connsiteY23" fmla="*/ 17252 h 1794294"/>
                <a:gd name="connsiteX24" fmla="*/ 1337094 w 1833535"/>
                <a:gd name="connsiteY24" fmla="*/ 8626 h 1794294"/>
                <a:gd name="connsiteX25" fmla="*/ 1414732 w 1833535"/>
                <a:gd name="connsiteY25" fmla="*/ 0 h 1794294"/>
                <a:gd name="connsiteX26" fmla="*/ 1647645 w 1833535"/>
                <a:gd name="connsiteY26" fmla="*/ 8626 h 1794294"/>
                <a:gd name="connsiteX27" fmla="*/ 1664898 w 1833535"/>
                <a:gd name="connsiteY27" fmla="*/ 34505 h 1794294"/>
                <a:gd name="connsiteX28" fmla="*/ 1699404 w 1833535"/>
                <a:gd name="connsiteY28" fmla="*/ 43132 h 1794294"/>
                <a:gd name="connsiteX29" fmla="*/ 1725283 w 1833535"/>
                <a:gd name="connsiteY29" fmla="*/ 94890 h 1794294"/>
                <a:gd name="connsiteX30" fmla="*/ 1733910 w 1833535"/>
                <a:gd name="connsiteY30" fmla="*/ 120769 h 1794294"/>
                <a:gd name="connsiteX31" fmla="*/ 1751162 w 1833535"/>
                <a:gd name="connsiteY31" fmla="*/ 155275 h 1794294"/>
                <a:gd name="connsiteX32" fmla="*/ 1768415 w 1833535"/>
                <a:gd name="connsiteY32" fmla="*/ 207034 h 1794294"/>
                <a:gd name="connsiteX33" fmla="*/ 1794294 w 1833535"/>
                <a:gd name="connsiteY33" fmla="*/ 267418 h 1794294"/>
                <a:gd name="connsiteX34" fmla="*/ 1820174 w 1833535"/>
                <a:gd name="connsiteY34" fmla="*/ 336430 h 1794294"/>
                <a:gd name="connsiteX35" fmla="*/ 1820174 w 1833535"/>
                <a:gd name="connsiteY35" fmla="*/ 664234 h 1794294"/>
                <a:gd name="connsiteX36" fmla="*/ 1777042 w 1833535"/>
                <a:gd name="connsiteY36" fmla="*/ 707366 h 1794294"/>
                <a:gd name="connsiteX37" fmla="*/ 1751162 w 1833535"/>
                <a:gd name="connsiteY37" fmla="*/ 741871 h 1794294"/>
                <a:gd name="connsiteX38" fmla="*/ 1716657 w 1833535"/>
                <a:gd name="connsiteY38" fmla="*/ 785003 h 1794294"/>
                <a:gd name="connsiteX39" fmla="*/ 1690777 w 1833535"/>
                <a:gd name="connsiteY39" fmla="*/ 810883 h 1794294"/>
                <a:gd name="connsiteX40" fmla="*/ 1613140 w 1833535"/>
                <a:gd name="connsiteY40" fmla="*/ 854015 h 1794294"/>
                <a:gd name="connsiteX41" fmla="*/ 1587261 w 1833535"/>
                <a:gd name="connsiteY41" fmla="*/ 871268 h 1794294"/>
                <a:gd name="connsiteX42" fmla="*/ 1561381 w 1833535"/>
                <a:gd name="connsiteY42" fmla="*/ 879894 h 1794294"/>
                <a:gd name="connsiteX43" fmla="*/ 1483744 w 1833535"/>
                <a:gd name="connsiteY43" fmla="*/ 897147 h 1794294"/>
                <a:gd name="connsiteX44" fmla="*/ 1345721 w 1833535"/>
                <a:gd name="connsiteY44" fmla="*/ 905773 h 1794294"/>
                <a:gd name="connsiteX45" fmla="*/ 1302589 w 1833535"/>
                <a:gd name="connsiteY45" fmla="*/ 914400 h 1794294"/>
                <a:gd name="connsiteX46" fmla="*/ 1233577 w 1833535"/>
                <a:gd name="connsiteY46" fmla="*/ 931652 h 1794294"/>
                <a:gd name="connsiteX47" fmla="*/ 1190445 w 1833535"/>
                <a:gd name="connsiteY47" fmla="*/ 940279 h 1794294"/>
                <a:gd name="connsiteX48" fmla="*/ 1164566 w 1833535"/>
                <a:gd name="connsiteY48" fmla="*/ 948905 h 1794294"/>
                <a:gd name="connsiteX49" fmla="*/ 1130061 w 1833535"/>
                <a:gd name="connsiteY49" fmla="*/ 957532 h 1794294"/>
                <a:gd name="connsiteX50" fmla="*/ 1069676 w 1833535"/>
                <a:gd name="connsiteY50" fmla="*/ 974785 h 1794294"/>
                <a:gd name="connsiteX51" fmla="*/ 1061049 w 1833535"/>
                <a:gd name="connsiteY51" fmla="*/ 1000664 h 1794294"/>
                <a:gd name="connsiteX52" fmla="*/ 983411 w 1833535"/>
                <a:gd name="connsiteY52" fmla="*/ 1061049 h 1794294"/>
                <a:gd name="connsiteX53" fmla="*/ 948906 w 1833535"/>
                <a:gd name="connsiteY53" fmla="*/ 1112807 h 1794294"/>
                <a:gd name="connsiteX54" fmla="*/ 948906 w 1833535"/>
                <a:gd name="connsiteY54" fmla="*/ 1457864 h 1794294"/>
                <a:gd name="connsiteX55" fmla="*/ 957532 w 1833535"/>
                <a:gd name="connsiteY55" fmla="*/ 1483743 h 1794294"/>
                <a:gd name="connsiteX56" fmla="*/ 966159 w 1833535"/>
                <a:gd name="connsiteY56" fmla="*/ 1518249 h 1794294"/>
                <a:gd name="connsiteX57" fmla="*/ 983411 w 1833535"/>
                <a:gd name="connsiteY57" fmla="*/ 1570007 h 1794294"/>
                <a:gd name="connsiteX58" fmla="*/ 992038 w 1833535"/>
                <a:gd name="connsiteY58" fmla="*/ 1604513 h 1794294"/>
                <a:gd name="connsiteX59" fmla="*/ 1009291 w 1833535"/>
                <a:gd name="connsiteY59" fmla="*/ 1656271 h 1794294"/>
                <a:gd name="connsiteX60" fmla="*/ 1017917 w 1833535"/>
                <a:gd name="connsiteY60" fmla="*/ 1682151 h 1794294"/>
                <a:gd name="connsiteX61" fmla="*/ 1061049 w 1833535"/>
                <a:gd name="connsiteY61" fmla="*/ 1733909 h 1794294"/>
                <a:gd name="connsiteX62" fmla="*/ 1086928 w 1833535"/>
                <a:gd name="connsiteY62" fmla="*/ 1751162 h 1794294"/>
                <a:gd name="connsiteX63" fmla="*/ 1112808 w 1833535"/>
                <a:gd name="connsiteY63" fmla="*/ 1785668 h 1794294"/>
                <a:gd name="connsiteX64" fmla="*/ 1138687 w 1833535"/>
                <a:gd name="connsiteY64" fmla="*/ 1794294 h 179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1833535" h="1794294">
                  <a:moveTo>
                    <a:pt x="0" y="957532"/>
                  </a:moveTo>
                  <a:cubicBezTo>
                    <a:pt x="14377" y="960407"/>
                    <a:pt x="28583" y="967977"/>
                    <a:pt x="43132" y="966158"/>
                  </a:cubicBezTo>
                  <a:cubicBezTo>
                    <a:pt x="53420" y="964872"/>
                    <a:pt x="59482" y="952989"/>
                    <a:pt x="69011" y="948905"/>
                  </a:cubicBezTo>
                  <a:cubicBezTo>
                    <a:pt x="79908" y="944235"/>
                    <a:pt x="92015" y="943154"/>
                    <a:pt x="103517" y="940279"/>
                  </a:cubicBezTo>
                  <a:cubicBezTo>
                    <a:pt x="115019" y="934528"/>
                    <a:pt x="126203" y="928092"/>
                    <a:pt x="138023" y="923026"/>
                  </a:cubicBezTo>
                  <a:cubicBezTo>
                    <a:pt x="146381" y="919444"/>
                    <a:pt x="155769" y="918466"/>
                    <a:pt x="163902" y="914400"/>
                  </a:cubicBezTo>
                  <a:cubicBezTo>
                    <a:pt x="173175" y="909763"/>
                    <a:pt x="180307" y="901358"/>
                    <a:pt x="189781" y="897147"/>
                  </a:cubicBezTo>
                  <a:cubicBezTo>
                    <a:pt x="206400" y="889761"/>
                    <a:pt x="224287" y="885645"/>
                    <a:pt x="241540" y="879894"/>
                  </a:cubicBezTo>
                  <a:cubicBezTo>
                    <a:pt x="450205" y="810340"/>
                    <a:pt x="258446" y="871402"/>
                    <a:pt x="845389" y="862641"/>
                  </a:cubicBezTo>
                  <a:cubicBezTo>
                    <a:pt x="855691" y="858520"/>
                    <a:pt x="904063" y="842607"/>
                    <a:pt x="914400" y="828135"/>
                  </a:cubicBezTo>
                  <a:cubicBezTo>
                    <a:pt x="923400" y="815534"/>
                    <a:pt x="925902" y="799380"/>
                    <a:pt x="931653" y="785003"/>
                  </a:cubicBezTo>
                  <a:cubicBezTo>
                    <a:pt x="934528" y="761999"/>
                    <a:pt x="936468" y="738859"/>
                    <a:pt x="940279" y="715992"/>
                  </a:cubicBezTo>
                  <a:cubicBezTo>
                    <a:pt x="942228" y="704297"/>
                    <a:pt x="948906" y="693342"/>
                    <a:pt x="948906" y="681486"/>
                  </a:cubicBezTo>
                  <a:cubicBezTo>
                    <a:pt x="948906" y="615288"/>
                    <a:pt x="945169" y="549096"/>
                    <a:pt x="940279" y="483079"/>
                  </a:cubicBezTo>
                  <a:cubicBezTo>
                    <a:pt x="938931" y="464876"/>
                    <a:pt x="928129" y="440552"/>
                    <a:pt x="923027" y="422694"/>
                  </a:cubicBezTo>
                  <a:cubicBezTo>
                    <a:pt x="901363" y="346872"/>
                    <a:pt x="926456" y="424357"/>
                    <a:pt x="905774" y="362309"/>
                  </a:cubicBezTo>
                  <a:cubicBezTo>
                    <a:pt x="908649" y="310551"/>
                    <a:pt x="903388" y="257689"/>
                    <a:pt x="914400" y="207034"/>
                  </a:cubicBezTo>
                  <a:cubicBezTo>
                    <a:pt x="926122" y="153112"/>
                    <a:pt x="945496" y="171547"/>
                    <a:pt x="974785" y="155275"/>
                  </a:cubicBezTo>
                  <a:cubicBezTo>
                    <a:pt x="992911" y="145205"/>
                    <a:pt x="1009291" y="132271"/>
                    <a:pt x="1026544" y="120769"/>
                  </a:cubicBezTo>
                  <a:cubicBezTo>
                    <a:pt x="1035170" y="115018"/>
                    <a:pt x="1042588" y="106796"/>
                    <a:pt x="1052423" y="103517"/>
                  </a:cubicBezTo>
                  <a:cubicBezTo>
                    <a:pt x="1089549" y="91141"/>
                    <a:pt x="1069480" y="97095"/>
                    <a:pt x="1112808" y="86264"/>
                  </a:cubicBezTo>
                  <a:cubicBezTo>
                    <a:pt x="1121434" y="80513"/>
                    <a:pt x="1129213" y="73222"/>
                    <a:pt x="1138687" y="69011"/>
                  </a:cubicBezTo>
                  <a:cubicBezTo>
                    <a:pt x="1188535" y="46856"/>
                    <a:pt x="1204623" y="52783"/>
                    <a:pt x="1259457" y="34505"/>
                  </a:cubicBezTo>
                  <a:lnTo>
                    <a:pt x="1311215" y="17252"/>
                  </a:lnTo>
                  <a:cubicBezTo>
                    <a:pt x="1319841" y="14377"/>
                    <a:pt x="1328057" y="9630"/>
                    <a:pt x="1337094" y="8626"/>
                  </a:cubicBezTo>
                  <a:lnTo>
                    <a:pt x="1414732" y="0"/>
                  </a:lnTo>
                  <a:cubicBezTo>
                    <a:pt x="1492370" y="2875"/>
                    <a:pt x="1570683" y="-1989"/>
                    <a:pt x="1647645" y="8626"/>
                  </a:cubicBezTo>
                  <a:cubicBezTo>
                    <a:pt x="1657915" y="10043"/>
                    <a:pt x="1656272" y="28754"/>
                    <a:pt x="1664898" y="34505"/>
                  </a:cubicBezTo>
                  <a:cubicBezTo>
                    <a:pt x="1674763" y="41082"/>
                    <a:pt x="1687902" y="40256"/>
                    <a:pt x="1699404" y="43132"/>
                  </a:cubicBezTo>
                  <a:cubicBezTo>
                    <a:pt x="1721083" y="108173"/>
                    <a:pt x="1691841" y="28008"/>
                    <a:pt x="1725283" y="94890"/>
                  </a:cubicBezTo>
                  <a:cubicBezTo>
                    <a:pt x="1729350" y="103023"/>
                    <a:pt x="1730328" y="112411"/>
                    <a:pt x="1733910" y="120769"/>
                  </a:cubicBezTo>
                  <a:cubicBezTo>
                    <a:pt x="1738976" y="132589"/>
                    <a:pt x="1746386" y="143335"/>
                    <a:pt x="1751162" y="155275"/>
                  </a:cubicBezTo>
                  <a:cubicBezTo>
                    <a:pt x="1757916" y="172161"/>
                    <a:pt x="1760282" y="190768"/>
                    <a:pt x="1768415" y="207034"/>
                  </a:cubicBezTo>
                  <a:cubicBezTo>
                    <a:pt x="1825630" y="321460"/>
                    <a:pt x="1756220" y="178578"/>
                    <a:pt x="1794294" y="267418"/>
                  </a:cubicBezTo>
                  <a:cubicBezTo>
                    <a:pt x="1821361" y="330576"/>
                    <a:pt x="1804268" y="272810"/>
                    <a:pt x="1820174" y="336430"/>
                  </a:cubicBezTo>
                  <a:cubicBezTo>
                    <a:pt x="1836981" y="470891"/>
                    <a:pt x="1838971" y="457464"/>
                    <a:pt x="1820174" y="664234"/>
                  </a:cubicBezTo>
                  <a:cubicBezTo>
                    <a:pt x="1817874" y="689537"/>
                    <a:pt x="1790844" y="693565"/>
                    <a:pt x="1777042" y="707366"/>
                  </a:cubicBezTo>
                  <a:cubicBezTo>
                    <a:pt x="1766876" y="717532"/>
                    <a:pt x="1759789" y="730369"/>
                    <a:pt x="1751162" y="741871"/>
                  </a:cubicBezTo>
                  <a:cubicBezTo>
                    <a:pt x="1737001" y="784356"/>
                    <a:pt x="1752675" y="754989"/>
                    <a:pt x="1716657" y="785003"/>
                  </a:cubicBezTo>
                  <a:cubicBezTo>
                    <a:pt x="1707285" y="792813"/>
                    <a:pt x="1700407" y="803393"/>
                    <a:pt x="1690777" y="810883"/>
                  </a:cubicBezTo>
                  <a:cubicBezTo>
                    <a:pt x="1592862" y="887039"/>
                    <a:pt x="1675613" y="822777"/>
                    <a:pt x="1613140" y="854015"/>
                  </a:cubicBezTo>
                  <a:cubicBezTo>
                    <a:pt x="1603867" y="858652"/>
                    <a:pt x="1596534" y="866632"/>
                    <a:pt x="1587261" y="871268"/>
                  </a:cubicBezTo>
                  <a:cubicBezTo>
                    <a:pt x="1579128" y="875335"/>
                    <a:pt x="1570203" y="877689"/>
                    <a:pt x="1561381" y="879894"/>
                  </a:cubicBezTo>
                  <a:cubicBezTo>
                    <a:pt x="1535662" y="886324"/>
                    <a:pt x="1510065" y="893988"/>
                    <a:pt x="1483744" y="897147"/>
                  </a:cubicBezTo>
                  <a:cubicBezTo>
                    <a:pt x="1437975" y="902639"/>
                    <a:pt x="1391729" y="902898"/>
                    <a:pt x="1345721" y="905773"/>
                  </a:cubicBezTo>
                  <a:cubicBezTo>
                    <a:pt x="1331344" y="908649"/>
                    <a:pt x="1316876" y="911103"/>
                    <a:pt x="1302589" y="914400"/>
                  </a:cubicBezTo>
                  <a:cubicBezTo>
                    <a:pt x="1279484" y="919732"/>
                    <a:pt x="1256828" y="927001"/>
                    <a:pt x="1233577" y="931652"/>
                  </a:cubicBezTo>
                  <a:cubicBezTo>
                    <a:pt x="1219200" y="934528"/>
                    <a:pt x="1204669" y="936723"/>
                    <a:pt x="1190445" y="940279"/>
                  </a:cubicBezTo>
                  <a:cubicBezTo>
                    <a:pt x="1181624" y="942484"/>
                    <a:pt x="1173309" y="946407"/>
                    <a:pt x="1164566" y="948905"/>
                  </a:cubicBezTo>
                  <a:cubicBezTo>
                    <a:pt x="1153166" y="952162"/>
                    <a:pt x="1141461" y="954275"/>
                    <a:pt x="1130061" y="957532"/>
                  </a:cubicBezTo>
                  <a:cubicBezTo>
                    <a:pt x="1043433" y="982283"/>
                    <a:pt x="1177542" y="947816"/>
                    <a:pt x="1069676" y="974785"/>
                  </a:cubicBezTo>
                  <a:cubicBezTo>
                    <a:pt x="1066800" y="983411"/>
                    <a:pt x="1067479" y="994234"/>
                    <a:pt x="1061049" y="1000664"/>
                  </a:cubicBezTo>
                  <a:cubicBezTo>
                    <a:pt x="995821" y="1065891"/>
                    <a:pt x="1025906" y="1006413"/>
                    <a:pt x="983411" y="1061049"/>
                  </a:cubicBezTo>
                  <a:cubicBezTo>
                    <a:pt x="970681" y="1077416"/>
                    <a:pt x="948906" y="1112807"/>
                    <a:pt x="948906" y="1112807"/>
                  </a:cubicBezTo>
                  <a:cubicBezTo>
                    <a:pt x="915881" y="1244898"/>
                    <a:pt x="933662" y="1160611"/>
                    <a:pt x="948906" y="1457864"/>
                  </a:cubicBezTo>
                  <a:cubicBezTo>
                    <a:pt x="949372" y="1466945"/>
                    <a:pt x="955034" y="1475000"/>
                    <a:pt x="957532" y="1483743"/>
                  </a:cubicBezTo>
                  <a:cubicBezTo>
                    <a:pt x="960789" y="1495143"/>
                    <a:pt x="962752" y="1506893"/>
                    <a:pt x="966159" y="1518249"/>
                  </a:cubicBezTo>
                  <a:cubicBezTo>
                    <a:pt x="971385" y="1535668"/>
                    <a:pt x="979000" y="1552364"/>
                    <a:pt x="983411" y="1570007"/>
                  </a:cubicBezTo>
                  <a:cubicBezTo>
                    <a:pt x="986287" y="1581509"/>
                    <a:pt x="988631" y="1593157"/>
                    <a:pt x="992038" y="1604513"/>
                  </a:cubicBezTo>
                  <a:cubicBezTo>
                    <a:pt x="997264" y="1621932"/>
                    <a:pt x="1003540" y="1639018"/>
                    <a:pt x="1009291" y="1656271"/>
                  </a:cubicBezTo>
                  <a:cubicBezTo>
                    <a:pt x="1012167" y="1664898"/>
                    <a:pt x="1012873" y="1674585"/>
                    <a:pt x="1017917" y="1682151"/>
                  </a:cubicBezTo>
                  <a:cubicBezTo>
                    <a:pt x="1034881" y="1707597"/>
                    <a:pt x="1036142" y="1713153"/>
                    <a:pt x="1061049" y="1733909"/>
                  </a:cubicBezTo>
                  <a:cubicBezTo>
                    <a:pt x="1069014" y="1740546"/>
                    <a:pt x="1079597" y="1743831"/>
                    <a:pt x="1086928" y="1751162"/>
                  </a:cubicBezTo>
                  <a:cubicBezTo>
                    <a:pt x="1097094" y="1761328"/>
                    <a:pt x="1101763" y="1776464"/>
                    <a:pt x="1112808" y="1785668"/>
                  </a:cubicBezTo>
                  <a:cubicBezTo>
                    <a:pt x="1119793" y="1791489"/>
                    <a:pt x="1138687" y="1794294"/>
                    <a:pt x="1138687" y="1794294"/>
                  </a:cubicBezTo>
                </a:path>
              </a:pathLst>
            </a:custGeom>
            <a:ln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오른쪽 화살표 18"/>
          <p:cNvSpPr/>
          <p:nvPr/>
        </p:nvSpPr>
        <p:spPr>
          <a:xfrm rot="19641815">
            <a:off x="5787900" y="3162094"/>
            <a:ext cx="273701" cy="207034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 rot="1958185" flipV="1">
            <a:off x="5787899" y="4200008"/>
            <a:ext cx="273701" cy="207034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곱셈 기호 6"/>
          <p:cNvSpPr/>
          <p:nvPr/>
        </p:nvSpPr>
        <p:spPr>
          <a:xfrm>
            <a:off x="8996740" y="2243767"/>
            <a:ext cx="806238" cy="806238"/>
          </a:xfrm>
          <a:prstGeom prst="mathMultiply">
            <a:avLst>
              <a:gd name="adj1" fmla="val 11751"/>
            </a:avLst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순서도: 연결자 7"/>
          <p:cNvSpPr/>
          <p:nvPr/>
        </p:nvSpPr>
        <p:spPr>
          <a:xfrm>
            <a:off x="9074989" y="4464502"/>
            <a:ext cx="603849" cy="603849"/>
          </a:xfrm>
          <a:prstGeom prst="flowChartConnector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210465" y="1339819"/>
            <a:ext cx="57710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mtClean="0"/>
              <a:t>Deep learning is learned based on nonlinear transformation</a:t>
            </a:r>
            <a:endParaRPr lang="en-US" altLang="ko-KR" sz="160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sp>
        <p:nvSpPr>
          <p:cNvPr id="20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38200" y="6432049"/>
            <a:ext cx="2743200" cy="365125"/>
          </a:xfrm>
        </p:spPr>
        <p:txBody>
          <a:bodyPr/>
          <a:lstStyle/>
          <a:p>
            <a:fld id="{DD00D07E-E281-4468-AE46-4A1D447C7D22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6103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862423" y="1020738"/>
            <a:ext cx="2467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</a:rPr>
              <a:t>Increase</a:t>
            </a:r>
            <a:r>
              <a:rPr lang="en-US" altLang="ko-KR" sz="1600" b="1" smtClean="0"/>
              <a:t> </a:t>
            </a:r>
            <a:r>
              <a:rPr lang="en-US" altLang="ko-KR" sz="1600" b="1"/>
              <a:t>non-linearities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364272" y="1659939"/>
            <a:ext cx="5463454" cy="4132092"/>
            <a:chOff x="3296671" y="1789335"/>
            <a:chExt cx="5463454" cy="41320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671" y="1789335"/>
              <a:ext cx="5463454" cy="413209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3588588" y="2070339"/>
              <a:ext cx="491706" cy="388189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3 x 3</a:t>
              </a:r>
            </a:p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filter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002520" y="2307564"/>
              <a:ext cx="491706" cy="388189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3 x 3</a:t>
              </a:r>
            </a:p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filter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34441" y="4237006"/>
              <a:ext cx="491706" cy="388189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5 x 5</a:t>
              </a:r>
            </a:p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filter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18982" y="2198296"/>
              <a:ext cx="573492" cy="320614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stride1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82930" y="2229929"/>
              <a:ext cx="573492" cy="320614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stride1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221864" y="4185244"/>
              <a:ext cx="573492" cy="320614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stride1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sp>
        <p:nvSpPr>
          <p:cNvPr id="15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38200" y="6432049"/>
            <a:ext cx="2743200" cy="365125"/>
          </a:xfrm>
        </p:spPr>
        <p:txBody>
          <a:bodyPr/>
          <a:lstStyle/>
          <a:p>
            <a:fld id="{DD00D07E-E281-4468-AE46-4A1D447C7D22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37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287673" y="1678280"/>
            <a:ext cx="9753600" cy="3543300"/>
            <a:chOff x="1287673" y="1503057"/>
            <a:chExt cx="9753600" cy="3543300"/>
          </a:xfrm>
        </p:grpSpPr>
        <p:pic>
          <p:nvPicPr>
            <p:cNvPr id="9" name="Picture 2" descr="Image Classification Pipelin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87673" y="1503057"/>
              <a:ext cx="9753600" cy="3543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6938682" y="4141694"/>
              <a:ext cx="505610" cy="193638"/>
            </a:xfrm>
            <a:prstGeom prst="roundRect">
              <a:avLst/>
            </a:prstGeom>
            <a:noFill/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4" name="모서리가 둥근 직사각형 13"/>
            <p:cNvSpPr/>
            <p:nvPr/>
          </p:nvSpPr>
          <p:spPr>
            <a:xfrm>
              <a:off x="8177019" y="4238512"/>
              <a:ext cx="735753" cy="376765"/>
            </a:xfrm>
            <a:prstGeom prst="roundRect">
              <a:avLst/>
            </a:prstGeom>
            <a:noFill/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229225" y="1861322"/>
            <a:ext cx="4100513" cy="31575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938486" y="1522768"/>
            <a:ext cx="6819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rgbClr val="FF0000"/>
                </a:solidFill>
              </a:rPr>
              <a:t>CNN</a:t>
            </a:r>
            <a:endParaRPr lang="ko-KR" altLang="en-US" sz="1600" b="1">
              <a:solidFill>
                <a:srgbClr val="FF0000"/>
              </a:solidFill>
            </a:endParaRP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763460"/>
            <a:ext cx="10515600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between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Traditional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Image Classification and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Image Classification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ko-KR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제목 1"/>
          <p:cNvSpPr txBox="1">
            <a:spLocks/>
          </p:cNvSpPr>
          <p:nvPr/>
        </p:nvSpPr>
        <p:spPr>
          <a:xfrm>
            <a:off x="838200" y="5334023"/>
            <a:ext cx="10515600" cy="45865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CNN can do both </a:t>
            </a:r>
            <a:r>
              <a:rPr lang="en-US" altLang="ko-KR" sz="200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extraction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ko-KR" sz="200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20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53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95955" y="1020738"/>
            <a:ext cx="36000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Decrease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b="1">
                <a:latin typeface="Arial" panose="020B0604020202020204" pitchFamily="34" charset="0"/>
                <a:cs typeface="Arial" panose="020B0604020202020204" pitchFamily="34" charset="0"/>
              </a:rPr>
              <a:t>in the number of weights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3364272" y="1659939"/>
            <a:ext cx="5463454" cy="4132092"/>
            <a:chOff x="3296671" y="1789335"/>
            <a:chExt cx="5463454" cy="4132092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96671" y="1789335"/>
              <a:ext cx="5463454" cy="4132092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3588588" y="2070339"/>
              <a:ext cx="491706" cy="388189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3 x 3</a:t>
              </a:r>
            </a:p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filter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6002520" y="2307564"/>
              <a:ext cx="491706" cy="388189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3 x 3</a:t>
              </a:r>
            </a:p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filter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834441" y="4237006"/>
              <a:ext cx="491706" cy="388189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5 x 5</a:t>
              </a:r>
            </a:p>
            <a:p>
              <a:pPr algn="ctr"/>
              <a:r>
                <a:rPr lang="en-US" altLang="ko-KR" sz="1000" b="1" smtClean="0">
                  <a:solidFill>
                    <a:schemeClr val="tx1"/>
                  </a:solidFill>
                </a:rPr>
                <a:t>filter</a:t>
              </a:r>
              <a:endParaRPr lang="ko-KR" altLang="en-US" sz="1000" b="1">
                <a:solidFill>
                  <a:schemeClr val="tx1"/>
                </a:solidFill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5218982" y="2198296"/>
              <a:ext cx="573492" cy="320614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stride1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7182930" y="2229929"/>
              <a:ext cx="573492" cy="320614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stride1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5221864" y="4185244"/>
              <a:ext cx="573492" cy="320614"/>
            </a:xfrm>
            <a:prstGeom prst="rect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b="1" smtClean="0">
                  <a:solidFill>
                    <a:schemeClr val="tx1"/>
                  </a:solidFill>
                </a:rPr>
                <a:t>stride1</a:t>
              </a:r>
              <a:endParaRPr lang="ko-KR" altLang="en-US" sz="900" b="1">
                <a:solidFill>
                  <a:schemeClr val="tx1"/>
                </a:solidFill>
              </a:endParaRPr>
            </a:p>
          </p:txBody>
        </p:sp>
      </p:grpSp>
      <p:sp>
        <p:nvSpPr>
          <p:cNvPr id="14" name="순서도: 연결자 13"/>
          <p:cNvSpPr/>
          <p:nvPr/>
        </p:nvSpPr>
        <p:spPr>
          <a:xfrm>
            <a:off x="3453400" y="1701352"/>
            <a:ext cx="891451" cy="865005"/>
          </a:xfrm>
          <a:prstGeom prst="flowChartConnector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연결자 14"/>
          <p:cNvSpPr/>
          <p:nvPr/>
        </p:nvSpPr>
        <p:spPr>
          <a:xfrm>
            <a:off x="5870248" y="1925174"/>
            <a:ext cx="891451" cy="865005"/>
          </a:xfrm>
          <a:prstGeom prst="flowChartConnector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순서도: 연결자 15"/>
          <p:cNvSpPr/>
          <p:nvPr/>
        </p:nvSpPr>
        <p:spPr>
          <a:xfrm>
            <a:off x="3435417" y="3675107"/>
            <a:ext cx="1352243" cy="1312127"/>
          </a:xfrm>
          <a:prstGeom prst="flowChartConnector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9247517" y="2389514"/>
            <a:ext cx="80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ko-KR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47516" y="4376462"/>
            <a:ext cx="8022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25</a:t>
            </a:r>
            <a:endParaRPr lang="ko-KR" altLang="en-US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구부러진 연결선 6"/>
          <p:cNvCxnSpPr>
            <a:stCxn id="14" idx="0"/>
            <a:endCxn id="3" idx="0"/>
          </p:cNvCxnSpPr>
          <p:nvPr/>
        </p:nvCxnSpPr>
        <p:spPr>
          <a:xfrm rot="16200000" flipH="1">
            <a:off x="6429805" y="-829327"/>
            <a:ext cx="688162" cy="5749520"/>
          </a:xfrm>
          <a:prstGeom prst="curvedConnector3">
            <a:avLst>
              <a:gd name="adj1" fmla="val -3321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구부러진 연결선 21"/>
          <p:cNvCxnSpPr>
            <a:stCxn id="15" idx="0"/>
            <a:endCxn id="3" idx="0"/>
          </p:cNvCxnSpPr>
          <p:nvPr/>
        </p:nvCxnSpPr>
        <p:spPr>
          <a:xfrm rot="16200000" flipH="1">
            <a:off x="7750140" y="491008"/>
            <a:ext cx="464340" cy="3332672"/>
          </a:xfrm>
          <a:prstGeom prst="curvedConnector3">
            <a:avLst>
              <a:gd name="adj1" fmla="val -49231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구부러진 연결선 24"/>
          <p:cNvCxnSpPr>
            <a:stCxn id="16" idx="0"/>
            <a:endCxn id="19" idx="2"/>
          </p:cNvCxnSpPr>
          <p:nvPr/>
        </p:nvCxnSpPr>
        <p:spPr>
          <a:xfrm rot="16200000" flipH="1">
            <a:off x="6360137" y="1426508"/>
            <a:ext cx="1039909" cy="5537106"/>
          </a:xfrm>
          <a:prstGeom prst="curvedConnector5">
            <a:avLst>
              <a:gd name="adj1" fmla="val -21983"/>
              <a:gd name="adj2" fmla="val 52483"/>
              <a:gd name="adj3" fmla="val 121983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갈매기형 수장 22"/>
          <p:cNvSpPr/>
          <p:nvPr/>
        </p:nvSpPr>
        <p:spPr>
          <a:xfrm rot="16200000">
            <a:off x="9588262" y="3289196"/>
            <a:ext cx="163902" cy="345056"/>
          </a:xfrm>
          <a:prstGeom prst="chevron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sp>
        <p:nvSpPr>
          <p:cNvPr id="26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38200" y="6432049"/>
            <a:ext cx="2743200" cy="365125"/>
          </a:xfrm>
        </p:spPr>
        <p:txBody>
          <a:bodyPr/>
          <a:lstStyle/>
          <a:p>
            <a:fld id="{DD00D07E-E281-4468-AE46-4A1D447C7D22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09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Transfer Learning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295955" y="1020738"/>
            <a:ext cx="36000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 </a:t>
            </a: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en-US" altLang="ko-KR" sz="16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0" y="1301576"/>
            <a:ext cx="8572500" cy="482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sp>
        <p:nvSpPr>
          <p:cNvPr id="8" name="슬라이드 번호 개체 틀 9"/>
          <p:cNvSpPr>
            <a:spLocks noGrp="1"/>
          </p:cNvSpPr>
          <p:nvPr>
            <p:ph type="sldNum" sz="quarter" idx="12"/>
          </p:nvPr>
        </p:nvSpPr>
        <p:spPr>
          <a:xfrm>
            <a:off x="838200" y="6432049"/>
            <a:ext cx="2743200" cy="365125"/>
          </a:xfrm>
        </p:spPr>
        <p:txBody>
          <a:bodyPr/>
          <a:lstStyle/>
          <a:p>
            <a:fld id="{DD00D07E-E281-4468-AE46-4A1D447C7D22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338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Image Agumentation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577591" y="2977967"/>
            <a:ext cx="5036819" cy="90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3"/>
            </a:pPr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Image Agumentation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32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Image Agumentation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10155" y="1020738"/>
            <a:ext cx="49716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Solve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lack problems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and increase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diversity</a:t>
            </a:r>
            <a:endParaRPr lang="en-US" altLang="ko-KR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0155" y="681260"/>
            <a:ext cx="49716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Image Agumentation</a:t>
            </a:r>
            <a:endParaRPr lang="en-US" altLang="ko-KR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8" name="Picture 2" descr="https://cdn-images-1.medium.com/max/1000/1*dJNlEc7yf93K4pjRJL55P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353551"/>
            <a:ext cx="9525000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2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54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3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Image Agumentation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657708" y="2427685"/>
            <a:ext cx="990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Rotation</a:t>
            </a:r>
            <a:endParaRPr lang="en-US" altLang="ko-KR" sz="16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0155" y="681260"/>
            <a:ext cx="497169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Image Agumentation</a:t>
            </a:r>
            <a:endParaRPr lang="en-US" altLang="ko-KR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463" y="2766307"/>
            <a:ext cx="2457090" cy="22450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1415" y="3070612"/>
            <a:ext cx="1567661" cy="15531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759945" y="2427685"/>
            <a:ext cx="990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Shifting</a:t>
            </a:r>
            <a:endParaRPr lang="en-US" altLang="ko-KR" sz="16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4513" y="3070613"/>
            <a:ext cx="1567661" cy="155314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13043" y="2427685"/>
            <a:ext cx="990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Flipping</a:t>
            </a:r>
            <a:endParaRPr lang="en-US" altLang="ko-KR" sz="16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512" y="4928133"/>
            <a:ext cx="1567661" cy="1567661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7518198" y="2427685"/>
            <a:ext cx="164161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Adding Noise</a:t>
            </a:r>
            <a:endParaRPr lang="en-US" altLang="ko-KR" sz="16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7610" y="3070613"/>
            <a:ext cx="1514626" cy="1507548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9568409" y="2427685"/>
            <a:ext cx="1641611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Blurring</a:t>
            </a:r>
            <a:endParaRPr lang="en-US" altLang="ko-KR" sz="16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77672" y="3064924"/>
            <a:ext cx="1507266" cy="1507266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9"/>
          <a:srcRect l="1653" t="26865" r="69194" b="15255"/>
          <a:stretch/>
        </p:blipFill>
        <p:spPr>
          <a:xfrm>
            <a:off x="426958" y="801226"/>
            <a:ext cx="1382310" cy="144462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2813" y="413099"/>
            <a:ext cx="9906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  <a:endParaRPr lang="en-US" altLang="ko-KR" sz="160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9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577591" y="2977967"/>
            <a:ext cx="5036819" cy="90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 algn="ctr">
              <a:buFont typeface="+mj-lt"/>
              <a:buAutoNum type="arabicPeriod" startAt="4"/>
            </a:pPr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  <a:endParaRPr lang="en-US" altLang="ko-KR" sz="20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8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416" y="1867793"/>
            <a:ext cx="3346600" cy="286765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587" y="1867793"/>
            <a:ext cx="3290349" cy="281687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700733" y="1063868"/>
            <a:ext cx="47962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Fine-tune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Model with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697856" y="5088482"/>
            <a:ext cx="47962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1,500 </a:t>
            </a:r>
            <a:r>
              <a:rPr lang="en-US" altLang="ko-KR" sz="160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 images / 1,500 </a:t>
            </a:r>
            <a:r>
              <a:rPr lang="en-US" altLang="ko-KR" sz="160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images </a:t>
            </a:r>
            <a:endParaRPr lang="ko-KR" alt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오른쪽 화살표 15"/>
          <p:cNvSpPr/>
          <p:nvPr/>
        </p:nvSpPr>
        <p:spPr>
          <a:xfrm rot="5400000">
            <a:off x="6001085" y="5469127"/>
            <a:ext cx="189830" cy="207034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942217" y="5718252"/>
            <a:ext cx="230756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 Agumentation</a:t>
            </a:r>
            <a:endParaRPr lang="en-US" altLang="ko-KR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3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58860" y="1063868"/>
            <a:ext cx="60126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Model is 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pretrained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IMAGENET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51" y="2205629"/>
            <a:ext cx="3745661" cy="211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오른쪽 화살표 17"/>
          <p:cNvSpPr/>
          <p:nvPr/>
        </p:nvSpPr>
        <p:spPr>
          <a:xfrm>
            <a:off x="8861670" y="3178605"/>
            <a:ext cx="273701" cy="207034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186158" y="3116787"/>
            <a:ext cx="14808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1000 class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Google &amp; DeepMind Researchers Revamp ImageNet | Sync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1" y="2550956"/>
            <a:ext cx="3122041" cy="13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981252" y="4001417"/>
            <a:ext cx="32385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More than 14 million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More than 20,000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endParaRPr lang="en-US" altLang="ko-KR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74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1056" y="1063868"/>
            <a:ext cx="610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Fine-tune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Model with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Dataset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2" descr="ê´ë ¨ ì´ë¯¸ì§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3051" y="2205629"/>
            <a:ext cx="3745661" cy="2110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5128077" y="4804936"/>
            <a:ext cx="3212550" cy="1388062"/>
            <a:chOff x="3943783" y="4804936"/>
            <a:chExt cx="3212550" cy="1388062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3783" y="4804936"/>
              <a:ext cx="1619889" cy="1388062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563672" y="4804936"/>
              <a:ext cx="1592661" cy="1363480"/>
            </a:xfrm>
            <a:prstGeom prst="rect">
              <a:avLst/>
            </a:prstGeom>
          </p:spPr>
        </p:pic>
      </p:grpSp>
      <p:sp>
        <p:nvSpPr>
          <p:cNvPr id="18" name="오른쪽 화살표 17"/>
          <p:cNvSpPr/>
          <p:nvPr/>
        </p:nvSpPr>
        <p:spPr>
          <a:xfrm>
            <a:off x="8861670" y="3178605"/>
            <a:ext cx="273701" cy="207034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9427694" y="2866623"/>
            <a:ext cx="14808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</a:t>
            </a:r>
          </a:p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  <a:p>
            <a:pPr algn="ctr"/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</a:t>
            </a:r>
            <a:endParaRPr lang="ko-KR" altLang="en-US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8" name="Picture 4" descr="Google &amp; DeepMind Researchers Revamp ImageNet | Synced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11" y="2550956"/>
            <a:ext cx="3122041" cy="133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오른쪽 화살표 19"/>
          <p:cNvSpPr/>
          <p:nvPr/>
        </p:nvSpPr>
        <p:spPr>
          <a:xfrm rot="16200000">
            <a:off x="6597500" y="4508346"/>
            <a:ext cx="273701" cy="207034"/>
          </a:xfrm>
          <a:prstGeom prst="rightArrow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81252" y="4001417"/>
            <a:ext cx="323850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More than 14 million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</a:p>
          <a:p>
            <a:pPr algn="ctr"/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More than 20,000 </a:t>
            </a:r>
            <a:r>
              <a:rPr lang="en-US" altLang="ko-KR" sz="16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endParaRPr lang="en-US" altLang="ko-KR" sz="16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2" name="Picture 8" descr="The Best Dogs Of BBC Earth | Top 5 | BBC Earth - YouTube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324" y="1850812"/>
            <a:ext cx="1875605" cy="105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t cat tests positive for COVID-19 virus in Hong Kong - CGTN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2279" y="3665612"/>
            <a:ext cx="1883650" cy="1059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80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59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4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Practice description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41056" y="1063868"/>
            <a:ext cx="6109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Fine-tune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VGG16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Model with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 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Cat Dataset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610" y="1922405"/>
            <a:ext cx="8820780" cy="404644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390181" y="2613804"/>
            <a:ext cx="1535502" cy="3088256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088701" y="2613803"/>
            <a:ext cx="1814424" cy="3183147"/>
          </a:xfrm>
          <a:prstGeom prst="rect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521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sp>
        <p:nvSpPr>
          <p:cNvPr id="18" name="제목 1"/>
          <p:cNvSpPr>
            <a:spLocks noGrp="1"/>
          </p:cNvSpPr>
          <p:nvPr>
            <p:ph type="title"/>
          </p:nvPr>
        </p:nvSpPr>
        <p:spPr>
          <a:xfrm>
            <a:off x="838200" y="763460"/>
            <a:ext cx="10515600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ko-KR" altLang="en-US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059" y="1663362"/>
            <a:ext cx="8931029" cy="4286607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8740988" y="2563264"/>
            <a:ext cx="33906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AutoNum type="arabicParenR"/>
            </a:pP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Convolution Layer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</a:p>
          <a:p>
            <a:pPr marL="1314450" lvl="2" indent="-400050">
              <a:buFont typeface="+mj-lt"/>
              <a:buAutoNum type="romanUcPeriod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Activation function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Pooling Layer</a:t>
            </a:r>
          </a:p>
          <a:p>
            <a:pPr marL="800100" lvl="1" indent="-342900">
              <a:buFont typeface="+mj-lt"/>
              <a:buAutoNum type="arabicParenR"/>
            </a:pPr>
            <a:r>
              <a:rPr lang="en-US" altLang="ko-KR" sz="1600" b="1" smtClean="0">
                <a:latin typeface="Arial" panose="020B0604020202020204" pitchFamily="34" charset="0"/>
                <a:cs typeface="Arial" panose="020B0604020202020204" pitchFamily="34" charset="0"/>
              </a:rPr>
              <a:t>Fully Connected Layer</a:t>
            </a:r>
          </a:p>
        </p:txBody>
      </p:sp>
    </p:spTree>
    <p:extLst>
      <p:ext uri="{BB962C8B-B14F-4D97-AF65-F5344CB8AC3E}">
        <p14:creationId xmlns:p14="http://schemas.microsoft.com/office/powerpoint/2010/main" val="250024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제목 1"/>
          <p:cNvSpPr txBox="1">
            <a:spLocks/>
          </p:cNvSpPr>
          <p:nvPr/>
        </p:nvSpPr>
        <p:spPr>
          <a:xfrm>
            <a:off x="3577591" y="2977967"/>
            <a:ext cx="5036819" cy="9020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000" b="1" smtClean="0">
                <a:latin typeface="Arial" panose="020B0604020202020204" pitchFamily="34" charset="0"/>
                <a:cs typeface="Arial" panose="020B0604020202020204" pitchFamily="34" charset="0"/>
              </a:rPr>
              <a:t>Thank </a:t>
            </a:r>
            <a:r>
              <a:rPr lang="en-US" altLang="ko-KR" sz="4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You</a:t>
            </a:r>
            <a:endParaRPr lang="en-US" altLang="ko-KR" sz="4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605" y="2255060"/>
            <a:ext cx="4541338" cy="94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3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61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1466850"/>
            <a:ext cx="7629525" cy="379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54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62</a:t>
            </a:fld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1400175" y="749300"/>
            <a:ext cx="3514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mtClean="0">
                <a:solidFill>
                  <a:srgbClr val="FF0000"/>
                </a:solidFill>
              </a:rPr>
              <a:t>10</a:t>
            </a:r>
            <a:r>
              <a:rPr lang="en-US" altLang="ko-KR" sz="3600" b="1" smtClean="0"/>
              <a:t> = </a:t>
            </a:r>
            <a:r>
              <a:rPr lang="en-US" altLang="ko-KR" sz="3600" b="1" smtClean="0">
                <a:solidFill>
                  <a:schemeClr val="accent1">
                    <a:lumMod val="75000"/>
                  </a:schemeClr>
                </a:solidFill>
              </a:rPr>
              <a:t>(x -5)</a:t>
            </a:r>
            <a:endParaRPr lang="ko-KR" altLang="en-US" sz="3600" b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38324" y="1787525"/>
            <a:ext cx="420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mtClean="0">
                <a:solidFill>
                  <a:srgbClr val="FF0000"/>
                </a:solidFill>
              </a:rPr>
              <a:t>10</a:t>
            </a:r>
            <a:r>
              <a:rPr lang="en-US" altLang="ko-KR" sz="3600" b="1"/>
              <a:t> </a:t>
            </a:r>
            <a:r>
              <a:rPr lang="en-US" altLang="ko-KR" sz="3600" b="1" smtClean="0"/>
              <a:t>– </a:t>
            </a:r>
            <a:r>
              <a:rPr lang="en-US" altLang="ko-KR" sz="3600" b="1" smtClean="0">
                <a:solidFill>
                  <a:schemeClr val="accent1">
                    <a:lumMod val="75000"/>
                  </a:schemeClr>
                </a:solidFill>
              </a:rPr>
              <a:t>(x -5) </a:t>
            </a:r>
            <a:r>
              <a:rPr lang="en-US" altLang="ko-KR" sz="3600" b="1" smtClean="0"/>
              <a:t>=</a:t>
            </a:r>
            <a:r>
              <a:rPr lang="en-US" altLang="ko-KR" sz="3600" b="1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ko-KR" altLang="en-US" sz="3600" b="1" smtClean="0">
                <a:solidFill>
                  <a:schemeClr val="accent1">
                    <a:lumMod val="75000"/>
                  </a:schemeClr>
                </a:solidFill>
              </a:rPr>
              <a:t>차이</a:t>
            </a:r>
            <a:endParaRPr lang="ko-KR" altLang="en-US" sz="36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287" y="749300"/>
            <a:ext cx="4762544" cy="421322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04948" y="2740025"/>
            <a:ext cx="42005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mtClean="0">
                <a:solidFill>
                  <a:srgbClr val="FF0000"/>
                </a:solidFill>
              </a:rPr>
              <a:t>10</a:t>
            </a:r>
            <a:r>
              <a:rPr lang="en-US" altLang="ko-KR" sz="3600" b="1"/>
              <a:t> </a:t>
            </a:r>
            <a:r>
              <a:rPr lang="en-US" altLang="ko-KR" sz="3600" b="1" smtClean="0"/>
              <a:t>– </a:t>
            </a:r>
            <a:r>
              <a:rPr lang="en-US" altLang="ko-KR" sz="3600" b="1" smtClean="0">
                <a:solidFill>
                  <a:schemeClr val="accent1">
                    <a:lumMod val="75000"/>
                  </a:schemeClr>
                </a:solidFill>
              </a:rPr>
              <a:t>(x -5) </a:t>
            </a:r>
            <a:r>
              <a:rPr lang="en-US" altLang="ko-KR" sz="3600" b="1" smtClean="0"/>
              <a:t>=</a:t>
            </a:r>
            <a:r>
              <a:rPr lang="en-US" altLang="ko-KR" sz="3600" b="1" smtClean="0">
                <a:solidFill>
                  <a:schemeClr val="accent1">
                    <a:lumMod val="75000"/>
                  </a:schemeClr>
                </a:solidFill>
              </a:rPr>
              <a:t> y</a:t>
            </a:r>
            <a:endParaRPr lang="ko-KR" altLang="en-US" sz="3600" b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4" name="Picture 6" descr="경사하강법 - 리브레 위키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821125"/>
            <a:ext cx="3061586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경사하강법(Gradient Descent) · jaehyeong's ds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109" y="4821126"/>
            <a:ext cx="3096525" cy="1743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직선 연결선 7"/>
          <p:cNvCxnSpPr/>
          <p:nvPr/>
        </p:nvCxnSpPr>
        <p:spPr>
          <a:xfrm flipV="1">
            <a:off x="9096375" y="1038225"/>
            <a:ext cx="2157456" cy="2105025"/>
          </a:xfrm>
          <a:prstGeom prst="line">
            <a:avLst/>
          </a:prstGeom>
          <a:ln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9247946" y="3305175"/>
            <a:ext cx="1620079" cy="1619250"/>
          </a:xfrm>
          <a:custGeom>
            <a:avLst/>
            <a:gdLst>
              <a:gd name="connsiteX0" fmla="*/ 38929 w 1620079"/>
              <a:gd name="connsiteY0" fmla="*/ 0 h 1619250"/>
              <a:gd name="connsiteX1" fmla="*/ 829 w 1620079"/>
              <a:gd name="connsiteY1" fmla="*/ 85725 h 1619250"/>
              <a:gd name="connsiteX2" fmla="*/ 29404 w 1620079"/>
              <a:gd name="connsiteY2" fmla="*/ 104775 h 1619250"/>
              <a:gd name="connsiteX3" fmla="*/ 134179 w 1620079"/>
              <a:gd name="connsiteY3" fmla="*/ 95250 h 1619250"/>
              <a:gd name="connsiteX4" fmla="*/ 162754 w 1620079"/>
              <a:gd name="connsiteY4" fmla="*/ 104775 h 1619250"/>
              <a:gd name="connsiteX5" fmla="*/ 172279 w 1620079"/>
              <a:gd name="connsiteY5" fmla="*/ 228600 h 1619250"/>
              <a:gd name="connsiteX6" fmla="*/ 286579 w 1620079"/>
              <a:gd name="connsiteY6" fmla="*/ 238125 h 1619250"/>
              <a:gd name="connsiteX7" fmla="*/ 419929 w 1620079"/>
              <a:gd name="connsiteY7" fmla="*/ 352425 h 1619250"/>
              <a:gd name="connsiteX8" fmla="*/ 562804 w 1620079"/>
              <a:gd name="connsiteY8" fmla="*/ 504825 h 1619250"/>
              <a:gd name="connsiteX9" fmla="*/ 572329 w 1620079"/>
              <a:gd name="connsiteY9" fmla="*/ 552450 h 1619250"/>
              <a:gd name="connsiteX10" fmla="*/ 581854 w 1620079"/>
              <a:gd name="connsiteY10" fmla="*/ 628650 h 1619250"/>
              <a:gd name="connsiteX11" fmla="*/ 600904 w 1620079"/>
              <a:gd name="connsiteY11" fmla="*/ 657225 h 1619250"/>
              <a:gd name="connsiteX12" fmla="*/ 677104 w 1620079"/>
              <a:gd name="connsiteY12" fmla="*/ 666750 h 1619250"/>
              <a:gd name="connsiteX13" fmla="*/ 705679 w 1620079"/>
              <a:gd name="connsiteY13" fmla="*/ 790575 h 1619250"/>
              <a:gd name="connsiteX14" fmla="*/ 734254 w 1620079"/>
              <a:gd name="connsiteY14" fmla="*/ 800100 h 1619250"/>
              <a:gd name="connsiteX15" fmla="*/ 810454 w 1620079"/>
              <a:gd name="connsiteY15" fmla="*/ 790575 h 1619250"/>
              <a:gd name="connsiteX16" fmla="*/ 858079 w 1620079"/>
              <a:gd name="connsiteY16" fmla="*/ 933450 h 1619250"/>
              <a:gd name="connsiteX17" fmla="*/ 991429 w 1620079"/>
              <a:gd name="connsiteY17" fmla="*/ 923925 h 1619250"/>
              <a:gd name="connsiteX18" fmla="*/ 1010479 w 1620079"/>
              <a:gd name="connsiteY18" fmla="*/ 981075 h 1619250"/>
              <a:gd name="connsiteX19" fmla="*/ 1020004 w 1620079"/>
              <a:gd name="connsiteY19" fmla="*/ 1038225 h 1619250"/>
              <a:gd name="connsiteX20" fmla="*/ 1029529 w 1620079"/>
              <a:gd name="connsiteY20" fmla="*/ 1066800 h 1619250"/>
              <a:gd name="connsiteX21" fmla="*/ 1058104 w 1620079"/>
              <a:gd name="connsiteY21" fmla="*/ 1076325 h 1619250"/>
              <a:gd name="connsiteX22" fmla="*/ 1181929 w 1620079"/>
              <a:gd name="connsiteY22" fmla="*/ 1095375 h 1619250"/>
              <a:gd name="connsiteX23" fmla="*/ 1191454 w 1620079"/>
              <a:gd name="connsiteY23" fmla="*/ 1304925 h 1619250"/>
              <a:gd name="connsiteX24" fmla="*/ 1258129 w 1620079"/>
              <a:gd name="connsiteY24" fmla="*/ 1295400 h 1619250"/>
              <a:gd name="connsiteX25" fmla="*/ 1286704 w 1620079"/>
              <a:gd name="connsiteY25" fmla="*/ 1276350 h 1619250"/>
              <a:gd name="connsiteX26" fmla="*/ 1334329 w 1620079"/>
              <a:gd name="connsiteY26" fmla="*/ 1266825 h 1619250"/>
              <a:gd name="connsiteX27" fmla="*/ 1362904 w 1620079"/>
              <a:gd name="connsiteY27" fmla="*/ 1257300 h 1619250"/>
              <a:gd name="connsiteX28" fmla="*/ 1381954 w 1620079"/>
              <a:gd name="connsiteY28" fmla="*/ 1314450 h 1619250"/>
              <a:gd name="connsiteX29" fmla="*/ 1391479 w 1620079"/>
              <a:gd name="connsiteY29" fmla="*/ 1381125 h 1619250"/>
              <a:gd name="connsiteX30" fmla="*/ 1410529 w 1620079"/>
              <a:gd name="connsiteY30" fmla="*/ 1419225 h 1619250"/>
              <a:gd name="connsiteX31" fmla="*/ 1420054 w 1620079"/>
              <a:gd name="connsiteY31" fmla="*/ 1447800 h 1619250"/>
              <a:gd name="connsiteX32" fmla="*/ 1486729 w 1620079"/>
              <a:gd name="connsiteY32" fmla="*/ 1466850 h 1619250"/>
              <a:gd name="connsiteX33" fmla="*/ 1505779 w 1620079"/>
              <a:gd name="connsiteY33" fmla="*/ 1533525 h 1619250"/>
              <a:gd name="connsiteX34" fmla="*/ 1601029 w 1620079"/>
              <a:gd name="connsiteY34" fmla="*/ 1562100 h 1619250"/>
              <a:gd name="connsiteX35" fmla="*/ 1620079 w 1620079"/>
              <a:gd name="connsiteY35" fmla="*/ 1619250 h 1619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620079" h="1619250">
                <a:moveTo>
                  <a:pt x="38929" y="0"/>
                </a:moveTo>
                <a:cubicBezTo>
                  <a:pt x="33349" y="9299"/>
                  <a:pt x="-6179" y="64702"/>
                  <a:pt x="829" y="85725"/>
                </a:cubicBezTo>
                <a:cubicBezTo>
                  <a:pt x="4449" y="96585"/>
                  <a:pt x="19879" y="98425"/>
                  <a:pt x="29404" y="104775"/>
                </a:cubicBezTo>
                <a:cubicBezTo>
                  <a:pt x="64329" y="101600"/>
                  <a:pt x="99110" y="95250"/>
                  <a:pt x="134179" y="95250"/>
                </a:cubicBezTo>
                <a:cubicBezTo>
                  <a:pt x="144219" y="95250"/>
                  <a:pt x="159996" y="95121"/>
                  <a:pt x="162754" y="104775"/>
                </a:cubicBezTo>
                <a:cubicBezTo>
                  <a:pt x="174127" y="144579"/>
                  <a:pt x="144110" y="198265"/>
                  <a:pt x="172279" y="228600"/>
                </a:cubicBezTo>
                <a:cubicBezTo>
                  <a:pt x="198294" y="256616"/>
                  <a:pt x="248479" y="234950"/>
                  <a:pt x="286579" y="238125"/>
                </a:cubicBezTo>
                <a:cubicBezTo>
                  <a:pt x="314398" y="544139"/>
                  <a:pt x="243967" y="151325"/>
                  <a:pt x="419929" y="352425"/>
                </a:cubicBezTo>
                <a:cubicBezTo>
                  <a:pt x="593947" y="551302"/>
                  <a:pt x="231035" y="481127"/>
                  <a:pt x="562804" y="504825"/>
                </a:cubicBezTo>
                <a:cubicBezTo>
                  <a:pt x="565979" y="520700"/>
                  <a:pt x="569867" y="536449"/>
                  <a:pt x="572329" y="552450"/>
                </a:cubicBezTo>
                <a:cubicBezTo>
                  <a:pt x="576221" y="577750"/>
                  <a:pt x="575119" y="603954"/>
                  <a:pt x="581854" y="628650"/>
                </a:cubicBezTo>
                <a:cubicBezTo>
                  <a:pt x="584866" y="639694"/>
                  <a:pt x="590275" y="652973"/>
                  <a:pt x="600904" y="657225"/>
                </a:cubicBezTo>
                <a:cubicBezTo>
                  <a:pt x="624671" y="666732"/>
                  <a:pt x="651704" y="663575"/>
                  <a:pt x="677104" y="666750"/>
                </a:cubicBezTo>
                <a:cubicBezTo>
                  <a:pt x="680121" y="693903"/>
                  <a:pt x="677760" y="762656"/>
                  <a:pt x="705679" y="790575"/>
                </a:cubicBezTo>
                <a:cubicBezTo>
                  <a:pt x="712779" y="797675"/>
                  <a:pt x="724729" y="796925"/>
                  <a:pt x="734254" y="800100"/>
                </a:cubicBezTo>
                <a:cubicBezTo>
                  <a:pt x="759654" y="796925"/>
                  <a:pt x="784945" y="788449"/>
                  <a:pt x="810454" y="790575"/>
                </a:cubicBezTo>
                <a:cubicBezTo>
                  <a:pt x="883157" y="796634"/>
                  <a:pt x="854530" y="887319"/>
                  <a:pt x="858079" y="933450"/>
                </a:cubicBezTo>
                <a:cubicBezTo>
                  <a:pt x="902529" y="930275"/>
                  <a:pt x="948894" y="910633"/>
                  <a:pt x="991429" y="923925"/>
                </a:cubicBezTo>
                <a:cubicBezTo>
                  <a:pt x="1010595" y="929915"/>
                  <a:pt x="1007178" y="961268"/>
                  <a:pt x="1010479" y="981075"/>
                </a:cubicBezTo>
                <a:cubicBezTo>
                  <a:pt x="1013654" y="1000125"/>
                  <a:pt x="1015814" y="1019372"/>
                  <a:pt x="1020004" y="1038225"/>
                </a:cubicBezTo>
                <a:cubicBezTo>
                  <a:pt x="1022182" y="1048026"/>
                  <a:pt x="1022429" y="1059700"/>
                  <a:pt x="1029529" y="1066800"/>
                </a:cubicBezTo>
                <a:cubicBezTo>
                  <a:pt x="1036629" y="1073900"/>
                  <a:pt x="1048236" y="1074475"/>
                  <a:pt x="1058104" y="1076325"/>
                </a:cubicBezTo>
                <a:cubicBezTo>
                  <a:pt x="1099149" y="1084021"/>
                  <a:pt x="1140654" y="1089025"/>
                  <a:pt x="1181929" y="1095375"/>
                </a:cubicBezTo>
                <a:cubicBezTo>
                  <a:pt x="1185104" y="1165225"/>
                  <a:pt x="1166562" y="1239584"/>
                  <a:pt x="1191454" y="1304925"/>
                </a:cubicBezTo>
                <a:cubicBezTo>
                  <a:pt x="1199446" y="1325905"/>
                  <a:pt x="1236625" y="1301851"/>
                  <a:pt x="1258129" y="1295400"/>
                </a:cubicBezTo>
                <a:cubicBezTo>
                  <a:pt x="1269094" y="1292111"/>
                  <a:pt x="1275985" y="1280370"/>
                  <a:pt x="1286704" y="1276350"/>
                </a:cubicBezTo>
                <a:cubicBezTo>
                  <a:pt x="1301863" y="1270666"/>
                  <a:pt x="1318623" y="1270752"/>
                  <a:pt x="1334329" y="1266825"/>
                </a:cubicBezTo>
                <a:cubicBezTo>
                  <a:pt x="1344069" y="1264390"/>
                  <a:pt x="1353379" y="1260475"/>
                  <a:pt x="1362904" y="1257300"/>
                </a:cubicBezTo>
                <a:cubicBezTo>
                  <a:pt x="1369254" y="1276350"/>
                  <a:pt x="1379114" y="1294571"/>
                  <a:pt x="1381954" y="1314450"/>
                </a:cubicBezTo>
                <a:cubicBezTo>
                  <a:pt x="1385129" y="1336675"/>
                  <a:pt x="1385572" y="1359465"/>
                  <a:pt x="1391479" y="1381125"/>
                </a:cubicBezTo>
                <a:cubicBezTo>
                  <a:pt x="1395215" y="1394824"/>
                  <a:pt x="1404936" y="1406174"/>
                  <a:pt x="1410529" y="1419225"/>
                </a:cubicBezTo>
                <a:cubicBezTo>
                  <a:pt x="1414484" y="1428453"/>
                  <a:pt x="1412954" y="1440700"/>
                  <a:pt x="1420054" y="1447800"/>
                </a:cubicBezTo>
                <a:cubicBezTo>
                  <a:pt x="1424609" y="1452355"/>
                  <a:pt x="1486399" y="1466768"/>
                  <a:pt x="1486729" y="1466850"/>
                </a:cubicBezTo>
                <a:cubicBezTo>
                  <a:pt x="1493079" y="1489075"/>
                  <a:pt x="1494554" y="1513319"/>
                  <a:pt x="1505779" y="1533525"/>
                </a:cubicBezTo>
                <a:cubicBezTo>
                  <a:pt x="1520716" y="1560412"/>
                  <a:pt x="1586402" y="1560010"/>
                  <a:pt x="1601029" y="1562100"/>
                </a:cubicBezTo>
                <a:lnTo>
                  <a:pt x="1620079" y="1619250"/>
                </a:lnTo>
              </a:path>
            </a:pathLst>
          </a:custGeom>
          <a:noFill/>
          <a:ln w="2222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440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63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181599" y="909965"/>
            <a:ext cx="63341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mtClean="0"/>
              <a:t>[[[] ,[] ,[] ],</a:t>
            </a:r>
          </a:p>
          <a:p>
            <a:pPr algn="ctr"/>
            <a:r>
              <a:rPr lang="en-US" altLang="ko-KR" sz="3600" b="1" smtClean="0"/>
              <a:t> [[] ,[] ,[] </a:t>
            </a:r>
            <a:r>
              <a:rPr lang="en-US" altLang="ko-KR" sz="3600" b="1"/>
              <a:t>],</a:t>
            </a:r>
          </a:p>
          <a:p>
            <a:pPr algn="ctr"/>
            <a:r>
              <a:rPr lang="en-US" altLang="ko-KR" sz="3600" b="1" smtClean="0"/>
              <a:t> [[] ,[] ,[] ]]</a:t>
            </a:r>
            <a:endParaRPr lang="ko-KR" altLang="en-US" sz="3600" b="1"/>
          </a:p>
        </p:txBody>
      </p:sp>
      <p:pic>
        <p:nvPicPr>
          <p:cNvPr id="1026" name="Picture 2" descr="펌] 소수점 차원 - 프랙탈 차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2" t="9389" r="20572" b="36620"/>
          <a:stretch/>
        </p:blipFill>
        <p:spPr bwMode="auto">
          <a:xfrm>
            <a:off x="2209800" y="923644"/>
            <a:ext cx="2524125" cy="225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펌] 소수점 차원 - 프랙탈 차원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32" t="21269" r="27418" b="36620"/>
          <a:stretch/>
        </p:blipFill>
        <p:spPr bwMode="auto">
          <a:xfrm>
            <a:off x="2209800" y="3781424"/>
            <a:ext cx="1838326" cy="1755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5181599" y="3730625"/>
            <a:ext cx="63341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smtClean="0"/>
              <a:t>[[ , , ],</a:t>
            </a:r>
          </a:p>
          <a:p>
            <a:pPr algn="ctr"/>
            <a:r>
              <a:rPr lang="en-US" altLang="ko-KR" sz="3600" b="1" smtClean="0"/>
              <a:t> [ </a:t>
            </a:r>
            <a:r>
              <a:rPr lang="en-US" altLang="ko-KR" sz="3600" b="1"/>
              <a:t>, , ],</a:t>
            </a:r>
          </a:p>
          <a:p>
            <a:pPr algn="ctr"/>
            <a:r>
              <a:rPr lang="en-US" altLang="ko-KR" sz="3600" b="1" smtClean="0"/>
              <a:t> [ , , ]]</a:t>
            </a:r>
            <a:endParaRPr lang="ko-KR" altLang="en-US" sz="3600" b="1"/>
          </a:p>
        </p:txBody>
      </p:sp>
      <p:sp>
        <p:nvSpPr>
          <p:cNvPr id="36" name="TextBox 35"/>
          <p:cNvSpPr txBox="1"/>
          <p:nvPr/>
        </p:nvSpPr>
        <p:spPr>
          <a:xfrm>
            <a:off x="2218012" y="1255058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ko-KR" altLang="en-US" sz="1100" b="1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463804" y="1062365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</a:t>
            </a:r>
            <a:endParaRPr lang="ko-KR" altLang="en-US" sz="1100" b="1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765160" y="909965"/>
            <a:ext cx="209005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100" b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sz="1100" b="1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834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t>64</a:t>
            </a:fld>
            <a:endParaRPr lang="ko-KR" altLang="en-US"/>
          </a:p>
        </p:txBody>
      </p:sp>
      <p:grpSp>
        <p:nvGrpSpPr>
          <p:cNvPr id="24" name="그룹 23"/>
          <p:cNvGrpSpPr/>
          <p:nvPr/>
        </p:nvGrpSpPr>
        <p:grpSpPr>
          <a:xfrm>
            <a:off x="3568460" y="411373"/>
            <a:ext cx="5055080" cy="1428750"/>
            <a:chOff x="564401" y="2552519"/>
            <a:chExt cx="5055080" cy="142875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r="8188"/>
            <a:stretch/>
          </p:blipFill>
          <p:spPr>
            <a:xfrm>
              <a:off x="564401" y="2947808"/>
              <a:ext cx="1635335" cy="600075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4"/>
            <a:srcRect r="35804"/>
            <a:stretch/>
          </p:blipFill>
          <p:spPr>
            <a:xfrm>
              <a:off x="2690719" y="2871607"/>
              <a:ext cx="1027263" cy="752475"/>
            </a:xfrm>
            <a:prstGeom prst="rect">
              <a:avLst/>
            </a:prstGeom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5"/>
            <a:srcRect r="59624"/>
            <a:stretch/>
          </p:blipFill>
          <p:spPr>
            <a:xfrm>
              <a:off x="3989086" y="2552519"/>
              <a:ext cx="669178" cy="7143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rcRect r="59103"/>
            <a:stretch/>
          </p:blipFill>
          <p:spPr>
            <a:xfrm>
              <a:off x="3989086" y="3266894"/>
              <a:ext cx="677805" cy="714375"/>
            </a:xfrm>
            <a:prstGeom prst="rect">
              <a:avLst/>
            </a:prstGeom>
          </p:spPr>
        </p:pic>
        <p:cxnSp>
          <p:nvCxnSpPr>
            <p:cNvPr id="8" name="직선 화살표 연결선 7"/>
            <p:cNvCxnSpPr>
              <a:endCxn id="4" idx="1"/>
            </p:cNvCxnSpPr>
            <p:nvPr/>
          </p:nvCxnSpPr>
          <p:spPr>
            <a:xfrm>
              <a:off x="1975449" y="3114136"/>
              <a:ext cx="715270" cy="1337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화살표 연결선 12"/>
            <p:cNvCxnSpPr>
              <a:endCxn id="5" idx="1"/>
            </p:cNvCxnSpPr>
            <p:nvPr/>
          </p:nvCxnSpPr>
          <p:spPr>
            <a:xfrm flipV="1">
              <a:off x="3273816" y="2909707"/>
              <a:ext cx="715270" cy="1215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직선 화살표 연결선 14"/>
            <p:cNvCxnSpPr>
              <a:endCxn id="6" idx="1"/>
            </p:cNvCxnSpPr>
            <p:nvPr/>
          </p:nvCxnSpPr>
          <p:spPr>
            <a:xfrm>
              <a:off x="3495899" y="3247845"/>
              <a:ext cx="493187" cy="3762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직선 화살표 연결선 17"/>
            <p:cNvCxnSpPr/>
            <p:nvPr/>
          </p:nvCxnSpPr>
          <p:spPr>
            <a:xfrm flipV="1">
              <a:off x="4666891" y="2879267"/>
              <a:ext cx="327803" cy="2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4666891" y="3539638"/>
              <a:ext cx="327803" cy="29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929368" y="2692687"/>
              <a:ext cx="690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mtClean="0"/>
                <a:t>2000</a:t>
              </a:r>
              <a:endParaRPr lang="ko-KR" altLang="en-US" sz="16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929367" y="3370361"/>
              <a:ext cx="6901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smtClean="0"/>
                <a:t>1000</a:t>
              </a:r>
              <a:endParaRPr lang="ko-KR" altLang="en-US" sz="1600"/>
            </a:p>
          </p:txBody>
        </p:sp>
      </p:grpSp>
      <p:grpSp>
        <p:nvGrpSpPr>
          <p:cNvPr id="39" name="그룹 38"/>
          <p:cNvGrpSpPr/>
          <p:nvPr/>
        </p:nvGrpSpPr>
        <p:grpSpPr>
          <a:xfrm>
            <a:off x="2821137" y="4025707"/>
            <a:ext cx="6057900" cy="2413756"/>
            <a:chOff x="2821137" y="3775547"/>
            <a:chExt cx="6057900" cy="2413756"/>
          </a:xfrm>
        </p:grpSpPr>
        <p:pic>
          <p:nvPicPr>
            <p:cNvPr id="27" name="Picture 2" descr="러닝 텐서플로]Chap07.4 - 텐서플로 추상화와 간소화, TF-Slim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21137" y="3787065"/>
              <a:ext cx="6057900" cy="1676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직사각형 27"/>
            <p:cNvSpPr/>
            <p:nvPr/>
          </p:nvSpPr>
          <p:spPr>
            <a:xfrm>
              <a:off x="2838091" y="3775547"/>
              <a:ext cx="5095335" cy="1756134"/>
            </a:xfrm>
            <a:prstGeom prst="rect">
              <a:avLst/>
            </a:prstGeom>
            <a:noFill/>
            <a:ln w="22225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1" name="직선 화살표 연결선 30"/>
            <p:cNvCxnSpPr/>
            <p:nvPr/>
          </p:nvCxnSpPr>
          <p:spPr>
            <a:xfrm flipH="1">
              <a:off x="6814868" y="5037826"/>
              <a:ext cx="69011" cy="81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직선 화살표 연결선 32"/>
            <p:cNvCxnSpPr/>
            <p:nvPr/>
          </p:nvCxnSpPr>
          <p:spPr>
            <a:xfrm>
              <a:off x="6883879" y="5037826"/>
              <a:ext cx="109266" cy="81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직선 화살표 연결선 39"/>
            <p:cNvCxnSpPr/>
            <p:nvPr/>
          </p:nvCxnSpPr>
          <p:spPr>
            <a:xfrm flipH="1">
              <a:off x="7149862" y="5045084"/>
              <a:ext cx="69011" cy="81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직선 화살표 연결선 40"/>
            <p:cNvCxnSpPr/>
            <p:nvPr/>
          </p:nvCxnSpPr>
          <p:spPr>
            <a:xfrm>
              <a:off x="7218873" y="5036458"/>
              <a:ext cx="109266" cy="81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/>
            <p:cNvCxnSpPr/>
            <p:nvPr/>
          </p:nvCxnSpPr>
          <p:spPr>
            <a:xfrm flipH="1">
              <a:off x="7492039" y="5042214"/>
              <a:ext cx="69011" cy="81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직선 화살표 연결선 42"/>
            <p:cNvCxnSpPr/>
            <p:nvPr/>
          </p:nvCxnSpPr>
          <p:spPr>
            <a:xfrm>
              <a:off x="7561050" y="5042214"/>
              <a:ext cx="109266" cy="819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6479783" y="5855968"/>
              <a:ext cx="6959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/>
                <a:t>filter </a:t>
              </a:r>
              <a:r>
                <a:rPr lang="en-US" altLang="ko-KR" sz="800" b="1" smtClean="0"/>
                <a:t>bias</a:t>
              </a:r>
              <a:endParaRPr lang="ko-KR" altLang="en-US" sz="800" b="1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90975" y="5973859"/>
              <a:ext cx="6959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/>
                <a:t>filter </a:t>
              </a:r>
              <a:r>
                <a:rPr lang="en-US" altLang="ko-KR" sz="800" b="1" smtClean="0"/>
                <a:t>bias</a:t>
              </a:r>
              <a:endParaRPr lang="ko-KR" altLang="en-US" sz="800" b="1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67662" y="5867469"/>
              <a:ext cx="69596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800" b="1"/>
                <a:t>filter </a:t>
              </a:r>
              <a:r>
                <a:rPr lang="en-US" altLang="ko-KR" sz="800" b="1" smtClean="0"/>
                <a:t>bias</a:t>
              </a:r>
              <a:endParaRPr lang="ko-KR" altLang="en-US" sz="800" b="1"/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821137" y="1788677"/>
            <a:ext cx="6057900" cy="2000499"/>
            <a:chOff x="2821137" y="1538517"/>
            <a:chExt cx="6057900" cy="2000499"/>
          </a:xfrm>
        </p:grpSpPr>
        <p:grpSp>
          <p:nvGrpSpPr>
            <p:cNvPr id="29" name="그룹 28"/>
            <p:cNvGrpSpPr/>
            <p:nvPr/>
          </p:nvGrpSpPr>
          <p:grpSpPr>
            <a:xfrm>
              <a:off x="2821137" y="1782882"/>
              <a:ext cx="6057900" cy="1756134"/>
              <a:chOff x="2821137" y="1782882"/>
              <a:chExt cx="6057900" cy="1756134"/>
            </a:xfrm>
          </p:grpSpPr>
          <p:pic>
            <p:nvPicPr>
              <p:cNvPr id="2050" name="Picture 2" descr="러닝 텐서플로]Chap07.4 - 텐서플로 추상화와 간소화, TF-Slim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1137" y="1794400"/>
                <a:ext cx="6057900" cy="16764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5" name="직사각형 24"/>
              <p:cNvSpPr/>
              <p:nvPr/>
            </p:nvSpPr>
            <p:spPr>
              <a:xfrm>
                <a:off x="2838091" y="1782882"/>
                <a:ext cx="5095335" cy="1756134"/>
              </a:xfrm>
              <a:prstGeom prst="rect">
                <a:avLst/>
              </a:prstGeom>
              <a:noFill/>
              <a:ln w="2222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885437" y="1538517"/>
              <a:ext cx="518888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800" b="1" smtClean="0"/>
                <a:t>2       3      4     5       6     7      8       9       10   11   12      13     14    15   16     17       18   19</a:t>
              </a:r>
              <a:endParaRPr lang="ko-KR" altLang="en-US" sz="800" b="1"/>
            </a:p>
          </p:txBody>
        </p:sp>
      </p:grpSp>
    </p:spTree>
    <p:extLst>
      <p:ext uri="{BB962C8B-B14F-4D97-AF65-F5344CB8AC3E}">
        <p14:creationId xmlns:p14="http://schemas.microsoft.com/office/powerpoint/2010/main" val="207991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65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-33478" y="347715"/>
            <a:ext cx="5101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– Activation function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제목 1"/>
          <p:cNvSpPr>
            <a:spLocks noGrp="1"/>
          </p:cNvSpPr>
          <p:nvPr>
            <p:ph type="title"/>
          </p:nvPr>
        </p:nvSpPr>
        <p:spPr>
          <a:xfrm>
            <a:off x="2448878" y="808786"/>
            <a:ext cx="7592105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from the filter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goes through the Activation fuction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7" name="그룹 36"/>
          <p:cNvGrpSpPr/>
          <p:nvPr/>
        </p:nvGrpSpPr>
        <p:grpSpPr>
          <a:xfrm flipV="1">
            <a:off x="4427869" y="2784624"/>
            <a:ext cx="400595" cy="373924"/>
            <a:chOff x="7837714" y="4744552"/>
            <a:chExt cx="831669" cy="831669"/>
          </a:xfrm>
        </p:grpSpPr>
        <p:sp>
          <p:nvSpPr>
            <p:cNvPr id="38" name="순서도: 연결자 37"/>
            <p:cNvSpPr/>
            <p:nvPr/>
          </p:nvSpPr>
          <p:spPr>
            <a:xfrm>
              <a:off x="7837714" y="47445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연결자 39"/>
            <p:cNvSpPr/>
            <p:nvPr/>
          </p:nvSpPr>
          <p:spPr>
            <a:xfrm>
              <a:off x="7990114" y="48969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순서도: 연결자 40"/>
            <p:cNvSpPr/>
            <p:nvPr/>
          </p:nvSpPr>
          <p:spPr>
            <a:xfrm>
              <a:off x="8142514" y="50493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순서도: 연결자 41"/>
            <p:cNvSpPr/>
            <p:nvPr/>
          </p:nvSpPr>
          <p:spPr>
            <a:xfrm>
              <a:off x="8294914" y="52017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순서도: 연결자 42"/>
            <p:cNvSpPr/>
            <p:nvPr/>
          </p:nvSpPr>
          <p:spPr>
            <a:xfrm>
              <a:off x="8447314" y="53541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순서도: 연결자 43"/>
            <p:cNvSpPr/>
            <p:nvPr/>
          </p:nvSpPr>
          <p:spPr>
            <a:xfrm>
              <a:off x="8599714" y="55065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45" name="표 4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359126"/>
              </p:ext>
            </p:extLst>
          </p:nvPr>
        </p:nvGraphicFramePr>
        <p:xfrm>
          <a:off x="3138672" y="2668694"/>
          <a:ext cx="14428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01">
                  <a:extLst>
                    <a:ext uri="{9D8B030D-6E8A-4147-A177-3AD203B41FA5}">
                      <a16:colId xmlns:a16="http://schemas.microsoft.com/office/drawing/2014/main" val="3329280287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1444227285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919625516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2447575"/>
                    </a:ext>
                  </a:extLst>
                </a:gridCol>
              </a:tblGrid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299949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04438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8161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80839"/>
                  </a:ext>
                </a:extLst>
              </a:tr>
            </a:tbl>
          </a:graphicData>
        </a:graphic>
      </p:graphicFrame>
      <p:graphicFrame>
        <p:nvGraphicFramePr>
          <p:cNvPr id="46" name="표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532922"/>
              </p:ext>
            </p:extLst>
          </p:nvPr>
        </p:nvGraphicFramePr>
        <p:xfrm>
          <a:off x="2688865" y="2859705"/>
          <a:ext cx="14428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01">
                  <a:extLst>
                    <a:ext uri="{9D8B030D-6E8A-4147-A177-3AD203B41FA5}">
                      <a16:colId xmlns:a16="http://schemas.microsoft.com/office/drawing/2014/main" val="3329280287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1444227285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919625516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2447575"/>
                    </a:ext>
                  </a:extLst>
                </a:gridCol>
              </a:tblGrid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299949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04438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8161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80839"/>
                  </a:ext>
                </a:extLst>
              </a:tr>
            </a:tbl>
          </a:graphicData>
        </a:graphic>
      </p:graphicFrame>
      <p:graphicFrame>
        <p:nvGraphicFramePr>
          <p:cNvPr id="47" name="표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958601"/>
              </p:ext>
            </p:extLst>
          </p:nvPr>
        </p:nvGraphicFramePr>
        <p:xfrm>
          <a:off x="2192367" y="3185737"/>
          <a:ext cx="14428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01">
                  <a:extLst>
                    <a:ext uri="{9D8B030D-6E8A-4147-A177-3AD203B41FA5}">
                      <a16:colId xmlns:a16="http://schemas.microsoft.com/office/drawing/2014/main" val="3329280287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1444227285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919625516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2447575"/>
                    </a:ext>
                  </a:extLst>
                </a:gridCol>
              </a:tblGrid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299949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04438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8161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80839"/>
                  </a:ext>
                </a:extLst>
              </a:tr>
            </a:tbl>
          </a:graphicData>
        </a:graphic>
      </p:graphicFrame>
      <p:grpSp>
        <p:nvGrpSpPr>
          <p:cNvPr id="48" name="그룹 47"/>
          <p:cNvGrpSpPr/>
          <p:nvPr/>
        </p:nvGrpSpPr>
        <p:grpSpPr>
          <a:xfrm flipV="1">
            <a:off x="9343858" y="2784624"/>
            <a:ext cx="400595" cy="373924"/>
            <a:chOff x="7837714" y="4744552"/>
            <a:chExt cx="831669" cy="831669"/>
          </a:xfrm>
        </p:grpSpPr>
        <p:sp>
          <p:nvSpPr>
            <p:cNvPr id="54" name="순서도: 연결자 53"/>
            <p:cNvSpPr/>
            <p:nvPr/>
          </p:nvSpPr>
          <p:spPr>
            <a:xfrm>
              <a:off x="7837714" y="47445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순서도: 연결자 57"/>
            <p:cNvSpPr/>
            <p:nvPr/>
          </p:nvSpPr>
          <p:spPr>
            <a:xfrm>
              <a:off x="7990114" y="48969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순서도: 연결자 63"/>
            <p:cNvSpPr/>
            <p:nvPr/>
          </p:nvSpPr>
          <p:spPr>
            <a:xfrm>
              <a:off x="8142514" y="50493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순서도: 연결자 64"/>
            <p:cNvSpPr/>
            <p:nvPr/>
          </p:nvSpPr>
          <p:spPr>
            <a:xfrm>
              <a:off x="8294914" y="52017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순서도: 연결자 65"/>
            <p:cNvSpPr/>
            <p:nvPr/>
          </p:nvSpPr>
          <p:spPr>
            <a:xfrm>
              <a:off x="8447314" y="53541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순서도: 연결자 67"/>
            <p:cNvSpPr/>
            <p:nvPr/>
          </p:nvSpPr>
          <p:spPr>
            <a:xfrm>
              <a:off x="8599714" y="5506552"/>
              <a:ext cx="69669" cy="69669"/>
            </a:xfrm>
            <a:prstGeom prst="flowChartConnector">
              <a:avLst/>
            </a:prstGeom>
            <a:noFill/>
            <a:ln w="95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9" name="표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4692268"/>
              </p:ext>
            </p:extLst>
          </p:nvPr>
        </p:nvGraphicFramePr>
        <p:xfrm>
          <a:off x="8054661" y="2668694"/>
          <a:ext cx="14428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01">
                  <a:extLst>
                    <a:ext uri="{9D8B030D-6E8A-4147-A177-3AD203B41FA5}">
                      <a16:colId xmlns:a16="http://schemas.microsoft.com/office/drawing/2014/main" val="3329280287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1444227285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919625516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2447575"/>
                    </a:ext>
                  </a:extLst>
                </a:gridCol>
              </a:tblGrid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299949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04438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8161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80839"/>
                  </a:ext>
                </a:extLst>
              </a:tr>
            </a:tbl>
          </a:graphicData>
        </a:graphic>
      </p:graphicFrame>
      <p:graphicFrame>
        <p:nvGraphicFramePr>
          <p:cNvPr id="70" name="표 6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8522618"/>
              </p:ext>
            </p:extLst>
          </p:nvPr>
        </p:nvGraphicFramePr>
        <p:xfrm>
          <a:off x="7604854" y="2859705"/>
          <a:ext cx="14428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01">
                  <a:extLst>
                    <a:ext uri="{9D8B030D-6E8A-4147-A177-3AD203B41FA5}">
                      <a16:colId xmlns:a16="http://schemas.microsoft.com/office/drawing/2014/main" val="3329280287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1444227285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919625516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2447575"/>
                    </a:ext>
                  </a:extLst>
                </a:gridCol>
              </a:tblGrid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299949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04438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8161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80839"/>
                  </a:ext>
                </a:extLst>
              </a:tr>
            </a:tbl>
          </a:graphicData>
        </a:graphic>
      </p:graphicFrame>
      <p:graphicFrame>
        <p:nvGraphicFramePr>
          <p:cNvPr id="71" name="표 7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2451129"/>
              </p:ext>
            </p:extLst>
          </p:nvPr>
        </p:nvGraphicFramePr>
        <p:xfrm>
          <a:off x="7108356" y="3185737"/>
          <a:ext cx="1442804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701">
                  <a:extLst>
                    <a:ext uri="{9D8B030D-6E8A-4147-A177-3AD203B41FA5}">
                      <a16:colId xmlns:a16="http://schemas.microsoft.com/office/drawing/2014/main" val="3329280287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1444227285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919625516"/>
                    </a:ext>
                  </a:extLst>
                </a:gridCol>
                <a:gridCol w="360701">
                  <a:extLst>
                    <a:ext uri="{9D8B030D-6E8A-4147-A177-3AD203B41FA5}">
                      <a16:colId xmlns:a16="http://schemas.microsoft.com/office/drawing/2014/main" val="32447575"/>
                    </a:ext>
                  </a:extLst>
                </a:gridCol>
              </a:tblGrid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8299949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4504438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68161"/>
                  </a:ext>
                </a:extLst>
              </a:tr>
              <a:tr h="31585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8580839"/>
                  </a:ext>
                </a:extLst>
              </a:tr>
            </a:tbl>
          </a:graphicData>
        </a:graphic>
      </p:graphicFrame>
      <p:cxnSp>
        <p:nvCxnSpPr>
          <p:cNvPr id="16" name="직선 화살표 연결선 15"/>
          <p:cNvCxnSpPr/>
          <p:nvPr/>
        </p:nvCxnSpPr>
        <p:spPr>
          <a:xfrm>
            <a:off x="2429696" y="3248297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>
            <a:off x="2429695" y="3635740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>
            <a:off x="2429695" y="3999231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/>
          <p:nvPr/>
        </p:nvCxnSpPr>
        <p:spPr>
          <a:xfrm>
            <a:off x="2429695" y="4368002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/>
          <p:cNvCxnSpPr/>
          <p:nvPr/>
        </p:nvCxnSpPr>
        <p:spPr>
          <a:xfrm>
            <a:off x="2825938" y="3339734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/>
          <p:cNvCxnSpPr/>
          <p:nvPr/>
        </p:nvCxnSpPr>
        <p:spPr>
          <a:xfrm>
            <a:off x="2825937" y="3727177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화살표 연결선 77"/>
          <p:cNvCxnSpPr/>
          <p:nvPr/>
        </p:nvCxnSpPr>
        <p:spPr>
          <a:xfrm>
            <a:off x="2825937" y="4090668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2825937" y="4459439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>
            <a:off x="3169930" y="3413755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>
            <a:off x="3169929" y="3801198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>
            <a:off x="3169929" y="4164689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/>
          <p:nvPr/>
        </p:nvCxnSpPr>
        <p:spPr>
          <a:xfrm>
            <a:off x="3169929" y="4533460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8" name="직선 화살표 연결선 87"/>
          <p:cNvCxnSpPr/>
          <p:nvPr/>
        </p:nvCxnSpPr>
        <p:spPr>
          <a:xfrm>
            <a:off x="3461671" y="3487776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9" name="직선 화살표 연결선 88"/>
          <p:cNvCxnSpPr/>
          <p:nvPr/>
        </p:nvCxnSpPr>
        <p:spPr>
          <a:xfrm>
            <a:off x="3461670" y="3875219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3461670" y="4238710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3461670" y="4607481"/>
            <a:ext cx="4860245" cy="15908"/>
          </a:xfrm>
          <a:prstGeom prst="straightConnector1">
            <a:avLst/>
          </a:prstGeom>
          <a:ln w="9525">
            <a:solidFill>
              <a:srgbClr val="FF0000"/>
            </a:solidFill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9" name="그룹 18"/>
          <p:cNvGrpSpPr/>
          <p:nvPr/>
        </p:nvGrpSpPr>
        <p:grpSpPr>
          <a:xfrm>
            <a:off x="4427869" y="2077791"/>
            <a:ext cx="2923444" cy="358357"/>
            <a:chOff x="1905020" y="1938361"/>
            <a:chExt cx="2923444" cy="358357"/>
          </a:xfrm>
        </p:grpSpPr>
        <p:sp>
          <p:nvSpPr>
            <p:cNvPr id="93" name="양쪽 대괄호 92"/>
            <p:cNvSpPr/>
            <p:nvPr/>
          </p:nvSpPr>
          <p:spPr>
            <a:xfrm>
              <a:off x="4135343" y="1950969"/>
              <a:ext cx="693121" cy="336921"/>
            </a:xfrm>
            <a:prstGeom prst="bracketPair">
              <a:avLst/>
            </a:prstGeom>
            <a:ln w="76200">
              <a:solidFill>
                <a:srgbClr val="FF0000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1905020" y="1942775"/>
              <a:ext cx="2230323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b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Activation function</a:t>
              </a:r>
              <a:endParaRPr lang="en-US" altLang="ko-KR" sz="17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4374144" y="1938361"/>
              <a:ext cx="215517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700" b="1" smtClean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</a:t>
              </a:r>
              <a:endParaRPr lang="en-US" altLang="ko-KR" sz="17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51" name="그림 5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22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5155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Introdution of Convolutional Neural Networks(CNN)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4400686" y="2136432"/>
            <a:ext cx="3390628" cy="2585136"/>
            <a:chOff x="4464232" y="2977967"/>
            <a:chExt cx="3390628" cy="2585136"/>
          </a:xfrm>
        </p:grpSpPr>
        <p:sp>
          <p:nvSpPr>
            <p:cNvPr id="17" name="제목 1"/>
            <p:cNvSpPr txBox="1">
              <a:spLocks/>
            </p:cNvSpPr>
            <p:nvPr/>
          </p:nvSpPr>
          <p:spPr>
            <a:xfrm>
              <a:off x="4464232" y="2977967"/>
              <a:ext cx="3263537" cy="902066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36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457200" indent="-457200" algn="ctr">
                <a:buFont typeface="+mj-lt"/>
                <a:buAutoNum type="arabicPeriod" startAt="2"/>
              </a:pPr>
              <a:r>
                <a:rPr lang="en-US" altLang="ko-KR" sz="2000" b="1">
                  <a:latin typeface="Arial" panose="020B0604020202020204" pitchFamily="34" charset="0"/>
                  <a:cs typeface="Arial" panose="020B0604020202020204" pitchFamily="34" charset="0"/>
                </a:rPr>
                <a:t>CNN </a:t>
              </a:r>
              <a:r>
                <a:rPr lang="en-US" altLang="ko-KR" sz="2000" b="1" smtClean="0">
                  <a:latin typeface="Arial" panose="020B0604020202020204" pitchFamily="34" charset="0"/>
                  <a:cs typeface="Arial" panose="020B0604020202020204" pitchFamily="34" charset="0"/>
                </a:rPr>
                <a:t>Component</a:t>
              </a:r>
            </a:p>
            <a:p>
              <a:pPr marL="457200" indent="-457200" algn="ctr">
                <a:buFont typeface="+mj-lt"/>
                <a:buAutoNum type="arabicPeriod" startAt="2"/>
              </a:pPr>
              <a:endParaRPr lang="en-US" altLang="ko-KR" sz="2000" b="1" smtClean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altLang="ko-KR" sz="2000" b="1" smtClean="0">
                  <a:latin typeface="Arial" panose="020B0604020202020204" pitchFamily="34" charset="0"/>
                  <a:cs typeface="Arial" panose="020B0604020202020204" pitchFamily="34" charset="0"/>
                </a:rPr>
                <a:t>Convolution Layer - Filter</a:t>
              </a:r>
              <a:endParaRPr lang="en-US" altLang="ko-KR" sz="2000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464232" y="4239664"/>
              <a:ext cx="3390628" cy="1323439"/>
            </a:xfrm>
            <a:prstGeom prst="rect">
              <a:avLst/>
            </a:prstGeom>
            <a:noFill/>
            <a:ln w="28575">
              <a:solidFill>
                <a:schemeClr val="accent2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800100" lvl="1" indent="-342900">
                <a:buAutoNum type="arabicParenR"/>
              </a:pPr>
              <a:r>
                <a:rPr lang="en-US" altLang="ko-KR" sz="1600" b="1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Convolution Layer</a:t>
              </a:r>
            </a:p>
            <a:p>
              <a:pPr marL="1314450" lvl="2" indent="-400050">
                <a:buFont typeface="+mj-lt"/>
                <a:buAutoNum type="romanUcPeriod"/>
              </a:pPr>
              <a:r>
                <a:rPr lang="en-US" altLang="ko-KR" sz="1600" smtClean="0">
                  <a:solidFill>
                    <a:schemeClr val="accent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Filter</a:t>
              </a:r>
            </a:p>
            <a:p>
              <a:pPr marL="1314450" lvl="2" indent="-400050">
                <a:buFont typeface="+mj-lt"/>
                <a:buAutoNum type="romanUcPeriod"/>
              </a:pPr>
              <a:r>
                <a:rPr lang="en-US" altLang="ko-KR" sz="1600" smtClean="0">
                  <a:latin typeface="Arial" panose="020B0604020202020204" pitchFamily="34" charset="0"/>
                  <a:cs typeface="Arial" panose="020B0604020202020204" pitchFamily="34" charset="0"/>
                </a:rPr>
                <a:t>Activation function</a:t>
              </a:r>
            </a:p>
            <a:p>
              <a:pPr marL="800100" lvl="1" indent="-342900">
                <a:buFont typeface="+mj-lt"/>
                <a:buAutoNum type="arabicParenR"/>
              </a:pPr>
              <a:r>
                <a:rPr lang="en-US" altLang="ko-KR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Pooling Layer</a:t>
              </a:r>
            </a:p>
            <a:p>
              <a:pPr marL="800100" lvl="1" indent="-342900">
                <a:buFont typeface="+mj-lt"/>
                <a:buAutoNum type="arabicParenR"/>
              </a:pPr>
              <a:r>
                <a:rPr lang="en-US" altLang="ko-KR" sz="1600" b="1" smtClean="0">
                  <a:latin typeface="Arial" panose="020B0604020202020204" pitchFamily="34" charset="0"/>
                  <a:cs typeface="Arial" panose="020B0604020202020204" pitchFamily="34" charset="0"/>
                </a:rPr>
                <a:t>Fully Connected Layer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6490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제목 1"/>
          <p:cNvSpPr>
            <a:spLocks noGrp="1"/>
          </p:cNvSpPr>
          <p:nvPr>
            <p:ph type="title"/>
          </p:nvPr>
        </p:nvSpPr>
        <p:spPr>
          <a:xfrm>
            <a:off x="3235235" y="747825"/>
            <a:ext cx="5721531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Each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filter</a:t>
            </a:r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 extracts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characteristics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2" descr="https://miro.medium.com/max/1000/1*zNs_mYOAgHpt3WxbYa7fn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37" r="68748" b="34584"/>
          <a:stretch/>
        </p:blipFill>
        <p:spPr bwMode="auto">
          <a:xfrm>
            <a:off x="3198495" y="2974586"/>
            <a:ext cx="5795011" cy="2781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5370741" y="1836621"/>
            <a:ext cx="444137" cy="461554"/>
          </a:xfrm>
          <a:prstGeom prst="rect">
            <a:avLst/>
          </a:prstGeom>
          <a:solidFill>
            <a:srgbClr val="FF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219826" y="1836621"/>
            <a:ext cx="444137" cy="461554"/>
          </a:xfrm>
          <a:prstGeom prst="rect">
            <a:avLst/>
          </a:prstGeom>
          <a:solidFill>
            <a:srgbClr val="FF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737986" y="1836621"/>
            <a:ext cx="444137" cy="461554"/>
          </a:xfrm>
          <a:prstGeom prst="rect">
            <a:avLst/>
          </a:prstGeom>
          <a:solidFill>
            <a:srgbClr val="FF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4852581" y="1836621"/>
            <a:ext cx="444137" cy="461554"/>
          </a:xfrm>
          <a:prstGeom prst="rect">
            <a:avLst/>
          </a:prstGeom>
          <a:solidFill>
            <a:srgbClr val="FF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91620" y="2415644"/>
            <a:ext cx="5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latin typeface="Arial" panose="020B0604020202020204" pitchFamily="34" charset="0"/>
                <a:cs typeface="Arial" panose="020B0604020202020204" pitchFamily="34" charset="0"/>
              </a:rPr>
              <a:t>filter1</a:t>
            </a:r>
            <a:endParaRPr lang="ko-KR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309780" y="2401172"/>
            <a:ext cx="5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latin typeface="Arial" panose="020B0604020202020204" pitchFamily="34" charset="0"/>
                <a:cs typeface="Arial" panose="020B0604020202020204" pitchFamily="34" charset="0"/>
              </a:rPr>
              <a:t>filter2</a:t>
            </a:r>
            <a:endParaRPr lang="ko-KR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6193700" y="2374770"/>
            <a:ext cx="5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latin typeface="Arial" panose="020B0604020202020204" pitchFamily="34" charset="0"/>
                <a:cs typeface="Arial" panose="020B0604020202020204" pitchFamily="34" charset="0"/>
              </a:rPr>
              <a:t>filter3</a:t>
            </a:r>
            <a:endParaRPr lang="ko-KR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677025" y="2374770"/>
            <a:ext cx="5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latin typeface="Arial" panose="020B0604020202020204" pitchFamily="34" charset="0"/>
                <a:cs typeface="Arial" panose="020B0604020202020204" pitchFamily="34" charset="0"/>
              </a:rPr>
              <a:t>filter4</a:t>
            </a:r>
            <a:endParaRPr lang="ko-KR" altLang="en-US" sz="11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2" name="직선 화살표 연결선 11"/>
          <p:cNvCxnSpPr>
            <a:stCxn id="32" idx="2"/>
          </p:cNvCxnSpPr>
          <p:nvPr/>
        </p:nvCxnSpPr>
        <p:spPr>
          <a:xfrm>
            <a:off x="5074650" y="2298175"/>
            <a:ext cx="1811382" cy="2336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5794195" y="2274286"/>
            <a:ext cx="998220" cy="11271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/>
          <p:nvPr/>
        </p:nvCxnSpPr>
        <p:spPr>
          <a:xfrm>
            <a:off x="6660698" y="2298175"/>
            <a:ext cx="299356" cy="89915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>
            <a:off x="7182123" y="2298175"/>
            <a:ext cx="248194" cy="6764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621803" y="1575011"/>
            <a:ext cx="566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endParaRPr lang="ko-KR" altLang="en-US" sz="1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42141" y="1586799"/>
            <a:ext cx="106244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horizontal line</a:t>
            </a:r>
            <a:endParaRPr lang="ko-KR" altLang="en-US" sz="1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251394" y="1598388"/>
            <a:ext cx="391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1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755402" y="1590270"/>
            <a:ext cx="3918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ko-KR" altLang="en-US" sz="110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72612216"/>
              </p:ext>
            </p:extLst>
          </p:nvPr>
        </p:nvGraphicFramePr>
        <p:xfrm>
          <a:off x="3184888" y="3025950"/>
          <a:ext cx="2356768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596">
                  <a:extLst>
                    <a:ext uri="{9D8B030D-6E8A-4147-A177-3AD203B41FA5}">
                      <a16:colId xmlns:a16="http://schemas.microsoft.com/office/drawing/2014/main" val="56275734"/>
                    </a:ext>
                  </a:extLst>
                </a:gridCol>
                <a:gridCol w="294596">
                  <a:extLst>
                    <a:ext uri="{9D8B030D-6E8A-4147-A177-3AD203B41FA5}">
                      <a16:colId xmlns:a16="http://schemas.microsoft.com/office/drawing/2014/main" val="2294902959"/>
                    </a:ext>
                  </a:extLst>
                </a:gridCol>
                <a:gridCol w="294596">
                  <a:extLst>
                    <a:ext uri="{9D8B030D-6E8A-4147-A177-3AD203B41FA5}">
                      <a16:colId xmlns:a16="http://schemas.microsoft.com/office/drawing/2014/main" val="379153810"/>
                    </a:ext>
                  </a:extLst>
                </a:gridCol>
                <a:gridCol w="294596">
                  <a:extLst>
                    <a:ext uri="{9D8B030D-6E8A-4147-A177-3AD203B41FA5}">
                      <a16:colId xmlns:a16="http://schemas.microsoft.com/office/drawing/2014/main" val="1501096260"/>
                    </a:ext>
                  </a:extLst>
                </a:gridCol>
                <a:gridCol w="294596">
                  <a:extLst>
                    <a:ext uri="{9D8B030D-6E8A-4147-A177-3AD203B41FA5}">
                      <a16:colId xmlns:a16="http://schemas.microsoft.com/office/drawing/2014/main" val="1882333310"/>
                    </a:ext>
                  </a:extLst>
                </a:gridCol>
                <a:gridCol w="294596">
                  <a:extLst>
                    <a:ext uri="{9D8B030D-6E8A-4147-A177-3AD203B41FA5}">
                      <a16:colId xmlns:a16="http://schemas.microsoft.com/office/drawing/2014/main" val="1198982962"/>
                    </a:ext>
                  </a:extLst>
                </a:gridCol>
                <a:gridCol w="294596">
                  <a:extLst>
                    <a:ext uri="{9D8B030D-6E8A-4147-A177-3AD203B41FA5}">
                      <a16:colId xmlns:a16="http://schemas.microsoft.com/office/drawing/2014/main" val="2331987989"/>
                    </a:ext>
                  </a:extLst>
                </a:gridCol>
                <a:gridCol w="294596">
                  <a:extLst>
                    <a:ext uri="{9D8B030D-6E8A-4147-A177-3AD203B41FA5}">
                      <a16:colId xmlns:a16="http://schemas.microsoft.com/office/drawing/2014/main" val="438443189"/>
                    </a:ext>
                  </a:extLst>
                </a:gridCol>
              </a:tblGrid>
              <a:tr h="2837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5399849"/>
                  </a:ext>
                </a:extLst>
              </a:tr>
              <a:tr h="2837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0071184"/>
                  </a:ext>
                </a:extLst>
              </a:tr>
              <a:tr h="2837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2957821"/>
                  </a:ext>
                </a:extLst>
              </a:tr>
              <a:tr h="2837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0751870"/>
                  </a:ext>
                </a:extLst>
              </a:tr>
              <a:tr h="2837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9798399"/>
                  </a:ext>
                </a:extLst>
              </a:tr>
              <a:tr h="283756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4886877"/>
                  </a:ext>
                </a:extLst>
              </a:tr>
            </a:tbl>
          </a:graphicData>
        </a:graphic>
      </p:graphicFrame>
      <p:sp>
        <p:nvSpPr>
          <p:cNvPr id="67" name="TextBox 66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sp>
        <p:nvSpPr>
          <p:cNvPr id="62" name="직사각형 61"/>
          <p:cNvSpPr/>
          <p:nvPr/>
        </p:nvSpPr>
        <p:spPr>
          <a:xfrm>
            <a:off x="3228986" y="3031385"/>
            <a:ext cx="501288" cy="635740"/>
          </a:xfrm>
          <a:prstGeom prst="rect">
            <a:avLst/>
          </a:prstGeom>
          <a:solidFill>
            <a:srgbClr val="FF0000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3409950" y="3343275"/>
            <a:ext cx="1924050" cy="1602878"/>
          </a:xfrm>
          <a:custGeom>
            <a:avLst/>
            <a:gdLst>
              <a:gd name="connsiteX0" fmla="*/ 352425 w 1924050"/>
              <a:gd name="connsiteY0" fmla="*/ 0 h 1602878"/>
              <a:gd name="connsiteX1" fmla="*/ 1390650 w 1924050"/>
              <a:gd name="connsiteY1" fmla="*/ 38100 h 1602878"/>
              <a:gd name="connsiteX2" fmla="*/ 1457325 w 1924050"/>
              <a:gd name="connsiteY2" fmla="*/ 47625 h 1602878"/>
              <a:gd name="connsiteX3" fmla="*/ 1495425 w 1924050"/>
              <a:gd name="connsiteY3" fmla="*/ 57150 h 1602878"/>
              <a:gd name="connsiteX4" fmla="*/ 1571625 w 1924050"/>
              <a:gd name="connsiteY4" fmla="*/ 66675 h 1602878"/>
              <a:gd name="connsiteX5" fmla="*/ 1704975 w 1924050"/>
              <a:gd name="connsiteY5" fmla="*/ 85725 h 1602878"/>
              <a:gd name="connsiteX6" fmla="*/ 1733550 w 1924050"/>
              <a:gd name="connsiteY6" fmla="*/ 95250 h 1602878"/>
              <a:gd name="connsiteX7" fmla="*/ 1771650 w 1924050"/>
              <a:gd name="connsiteY7" fmla="*/ 104775 h 1602878"/>
              <a:gd name="connsiteX8" fmla="*/ 1866900 w 1924050"/>
              <a:gd name="connsiteY8" fmla="*/ 161925 h 1602878"/>
              <a:gd name="connsiteX9" fmla="*/ 1885950 w 1924050"/>
              <a:gd name="connsiteY9" fmla="*/ 190500 h 1602878"/>
              <a:gd name="connsiteX10" fmla="*/ 1905000 w 1924050"/>
              <a:gd name="connsiteY10" fmla="*/ 247650 h 1602878"/>
              <a:gd name="connsiteX11" fmla="*/ 1924050 w 1924050"/>
              <a:gd name="connsiteY11" fmla="*/ 323850 h 1602878"/>
              <a:gd name="connsiteX12" fmla="*/ 1914525 w 1924050"/>
              <a:gd name="connsiteY12" fmla="*/ 542925 h 1602878"/>
              <a:gd name="connsiteX13" fmla="*/ 1866900 w 1924050"/>
              <a:gd name="connsiteY13" fmla="*/ 600075 h 1602878"/>
              <a:gd name="connsiteX14" fmla="*/ 1838325 w 1924050"/>
              <a:gd name="connsiteY14" fmla="*/ 638175 h 1602878"/>
              <a:gd name="connsiteX15" fmla="*/ 1771650 w 1924050"/>
              <a:gd name="connsiteY15" fmla="*/ 666750 h 1602878"/>
              <a:gd name="connsiteX16" fmla="*/ 1743075 w 1924050"/>
              <a:gd name="connsiteY16" fmla="*/ 685800 h 1602878"/>
              <a:gd name="connsiteX17" fmla="*/ 1638300 w 1924050"/>
              <a:gd name="connsiteY17" fmla="*/ 714375 h 1602878"/>
              <a:gd name="connsiteX18" fmla="*/ 1600200 w 1924050"/>
              <a:gd name="connsiteY18" fmla="*/ 723900 h 1602878"/>
              <a:gd name="connsiteX19" fmla="*/ 1552575 w 1924050"/>
              <a:gd name="connsiteY19" fmla="*/ 733425 h 1602878"/>
              <a:gd name="connsiteX20" fmla="*/ 1476375 w 1924050"/>
              <a:gd name="connsiteY20" fmla="*/ 752475 h 1602878"/>
              <a:gd name="connsiteX21" fmla="*/ 933450 w 1924050"/>
              <a:gd name="connsiteY21" fmla="*/ 762000 h 1602878"/>
              <a:gd name="connsiteX22" fmla="*/ 247650 w 1924050"/>
              <a:gd name="connsiteY22" fmla="*/ 771525 h 1602878"/>
              <a:gd name="connsiteX23" fmla="*/ 219075 w 1924050"/>
              <a:gd name="connsiteY23" fmla="*/ 790575 h 1602878"/>
              <a:gd name="connsiteX24" fmla="*/ 133350 w 1924050"/>
              <a:gd name="connsiteY24" fmla="*/ 809625 h 1602878"/>
              <a:gd name="connsiteX25" fmla="*/ 104775 w 1924050"/>
              <a:gd name="connsiteY25" fmla="*/ 828675 h 1602878"/>
              <a:gd name="connsiteX26" fmla="*/ 28575 w 1924050"/>
              <a:gd name="connsiteY26" fmla="*/ 914400 h 1602878"/>
              <a:gd name="connsiteX27" fmla="*/ 9525 w 1924050"/>
              <a:gd name="connsiteY27" fmla="*/ 952500 h 1602878"/>
              <a:gd name="connsiteX28" fmla="*/ 0 w 1924050"/>
              <a:gd name="connsiteY28" fmla="*/ 1276350 h 1602878"/>
              <a:gd name="connsiteX29" fmla="*/ 9525 w 1924050"/>
              <a:gd name="connsiteY29" fmla="*/ 1352550 h 1602878"/>
              <a:gd name="connsiteX30" fmla="*/ 76200 w 1924050"/>
              <a:gd name="connsiteY30" fmla="*/ 1381125 h 1602878"/>
              <a:gd name="connsiteX31" fmla="*/ 171450 w 1924050"/>
              <a:gd name="connsiteY31" fmla="*/ 1438275 h 1602878"/>
              <a:gd name="connsiteX32" fmla="*/ 200025 w 1924050"/>
              <a:gd name="connsiteY32" fmla="*/ 1447800 h 1602878"/>
              <a:gd name="connsiteX33" fmla="*/ 323850 w 1924050"/>
              <a:gd name="connsiteY33" fmla="*/ 1466850 h 1602878"/>
              <a:gd name="connsiteX34" fmla="*/ 428625 w 1924050"/>
              <a:gd name="connsiteY34" fmla="*/ 1476375 h 1602878"/>
              <a:gd name="connsiteX35" fmla="*/ 962025 w 1924050"/>
              <a:gd name="connsiteY35" fmla="*/ 1485900 h 1602878"/>
              <a:gd name="connsiteX36" fmla="*/ 1247775 w 1924050"/>
              <a:gd name="connsiteY36" fmla="*/ 1495425 h 1602878"/>
              <a:gd name="connsiteX37" fmla="*/ 1790700 w 1924050"/>
              <a:gd name="connsiteY37" fmla="*/ 1485900 h 1602878"/>
              <a:gd name="connsiteX38" fmla="*/ 1762125 w 1924050"/>
              <a:gd name="connsiteY38" fmla="*/ 1466850 h 1602878"/>
              <a:gd name="connsiteX39" fmla="*/ 1762125 w 1924050"/>
              <a:gd name="connsiteY39" fmla="*/ 1600200 h 1602878"/>
              <a:gd name="connsiteX40" fmla="*/ 1790700 w 1924050"/>
              <a:gd name="connsiteY40" fmla="*/ 1571625 h 1602878"/>
              <a:gd name="connsiteX41" fmla="*/ 1819275 w 1924050"/>
              <a:gd name="connsiteY41" fmla="*/ 1552575 h 1602878"/>
              <a:gd name="connsiteX42" fmla="*/ 1828800 w 1924050"/>
              <a:gd name="connsiteY42" fmla="*/ 1524000 h 1602878"/>
              <a:gd name="connsiteX43" fmla="*/ 1800225 w 1924050"/>
              <a:gd name="connsiteY43" fmla="*/ 1514475 h 160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924050" h="1602878">
                <a:moveTo>
                  <a:pt x="352425" y="0"/>
                </a:moveTo>
                <a:cubicBezTo>
                  <a:pt x="797888" y="55683"/>
                  <a:pt x="453641" y="17949"/>
                  <a:pt x="1390650" y="38100"/>
                </a:cubicBezTo>
                <a:cubicBezTo>
                  <a:pt x="1412875" y="41275"/>
                  <a:pt x="1435236" y="43609"/>
                  <a:pt x="1457325" y="47625"/>
                </a:cubicBezTo>
                <a:cubicBezTo>
                  <a:pt x="1470205" y="49967"/>
                  <a:pt x="1482512" y="54998"/>
                  <a:pt x="1495425" y="57150"/>
                </a:cubicBezTo>
                <a:cubicBezTo>
                  <a:pt x="1520674" y="61358"/>
                  <a:pt x="1546225" y="63500"/>
                  <a:pt x="1571625" y="66675"/>
                </a:cubicBezTo>
                <a:cubicBezTo>
                  <a:pt x="1642431" y="90277"/>
                  <a:pt x="1558899" y="64857"/>
                  <a:pt x="1704975" y="85725"/>
                </a:cubicBezTo>
                <a:cubicBezTo>
                  <a:pt x="1714914" y="87145"/>
                  <a:pt x="1723896" y="92492"/>
                  <a:pt x="1733550" y="95250"/>
                </a:cubicBezTo>
                <a:cubicBezTo>
                  <a:pt x="1746137" y="98846"/>
                  <a:pt x="1758950" y="101600"/>
                  <a:pt x="1771650" y="104775"/>
                </a:cubicBezTo>
                <a:cubicBezTo>
                  <a:pt x="1840614" y="150751"/>
                  <a:pt x="1808322" y="132636"/>
                  <a:pt x="1866900" y="161925"/>
                </a:cubicBezTo>
                <a:cubicBezTo>
                  <a:pt x="1873250" y="171450"/>
                  <a:pt x="1881301" y="180039"/>
                  <a:pt x="1885950" y="190500"/>
                </a:cubicBezTo>
                <a:cubicBezTo>
                  <a:pt x="1894105" y="208850"/>
                  <a:pt x="1898650" y="228600"/>
                  <a:pt x="1905000" y="247650"/>
                </a:cubicBezTo>
                <a:cubicBezTo>
                  <a:pt x="1919645" y="291584"/>
                  <a:pt x="1912556" y="266380"/>
                  <a:pt x="1924050" y="323850"/>
                </a:cubicBezTo>
                <a:cubicBezTo>
                  <a:pt x="1920875" y="396875"/>
                  <a:pt x="1922903" y="470313"/>
                  <a:pt x="1914525" y="542925"/>
                </a:cubicBezTo>
                <a:cubicBezTo>
                  <a:pt x="1912654" y="559143"/>
                  <a:pt x="1874563" y="591135"/>
                  <a:pt x="1866900" y="600075"/>
                </a:cubicBezTo>
                <a:cubicBezTo>
                  <a:pt x="1856569" y="612128"/>
                  <a:pt x="1849550" y="626950"/>
                  <a:pt x="1838325" y="638175"/>
                </a:cubicBezTo>
                <a:cubicBezTo>
                  <a:pt x="1816399" y="660101"/>
                  <a:pt x="1800797" y="659463"/>
                  <a:pt x="1771650" y="666750"/>
                </a:cubicBezTo>
                <a:cubicBezTo>
                  <a:pt x="1762125" y="673100"/>
                  <a:pt x="1753536" y="681151"/>
                  <a:pt x="1743075" y="685800"/>
                </a:cubicBezTo>
                <a:cubicBezTo>
                  <a:pt x="1698471" y="705624"/>
                  <a:pt x="1683118" y="704415"/>
                  <a:pt x="1638300" y="714375"/>
                </a:cubicBezTo>
                <a:cubicBezTo>
                  <a:pt x="1625521" y="717215"/>
                  <a:pt x="1612979" y="721060"/>
                  <a:pt x="1600200" y="723900"/>
                </a:cubicBezTo>
                <a:cubicBezTo>
                  <a:pt x="1584396" y="727412"/>
                  <a:pt x="1568281" y="729498"/>
                  <a:pt x="1552575" y="733425"/>
                </a:cubicBezTo>
                <a:cubicBezTo>
                  <a:pt x="1519284" y="741748"/>
                  <a:pt x="1516684" y="751175"/>
                  <a:pt x="1476375" y="752475"/>
                </a:cubicBezTo>
                <a:cubicBezTo>
                  <a:pt x="1295466" y="758311"/>
                  <a:pt x="1114431" y="759194"/>
                  <a:pt x="933450" y="762000"/>
                </a:cubicBezTo>
                <a:lnTo>
                  <a:pt x="247650" y="771525"/>
                </a:lnTo>
                <a:cubicBezTo>
                  <a:pt x="238125" y="777875"/>
                  <a:pt x="229935" y="786955"/>
                  <a:pt x="219075" y="790575"/>
                </a:cubicBezTo>
                <a:cubicBezTo>
                  <a:pt x="175175" y="805208"/>
                  <a:pt x="168210" y="792195"/>
                  <a:pt x="133350" y="809625"/>
                </a:cubicBezTo>
                <a:cubicBezTo>
                  <a:pt x="123111" y="814745"/>
                  <a:pt x="113331" y="821070"/>
                  <a:pt x="104775" y="828675"/>
                </a:cubicBezTo>
                <a:cubicBezTo>
                  <a:pt x="71175" y="858542"/>
                  <a:pt x="49123" y="878442"/>
                  <a:pt x="28575" y="914400"/>
                </a:cubicBezTo>
                <a:cubicBezTo>
                  <a:pt x="21530" y="926728"/>
                  <a:pt x="15875" y="939800"/>
                  <a:pt x="9525" y="952500"/>
                </a:cubicBezTo>
                <a:cubicBezTo>
                  <a:pt x="6350" y="1060450"/>
                  <a:pt x="0" y="1168353"/>
                  <a:pt x="0" y="1276350"/>
                </a:cubicBezTo>
                <a:cubicBezTo>
                  <a:pt x="0" y="1301948"/>
                  <a:pt x="18" y="1328783"/>
                  <a:pt x="9525" y="1352550"/>
                </a:cubicBezTo>
                <a:cubicBezTo>
                  <a:pt x="16834" y="1370822"/>
                  <a:pt x="63769" y="1378017"/>
                  <a:pt x="76200" y="1381125"/>
                </a:cubicBezTo>
                <a:cubicBezTo>
                  <a:pt x="116828" y="1408210"/>
                  <a:pt x="130445" y="1420702"/>
                  <a:pt x="171450" y="1438275"/>
                </a:cubicBezTo>
                <a:cubicBezTo>
                  <a:pt x="180678" y="1442230"/>
                  <a:pt x="190371" y="1445042"/>
                  <a:pt x="200025" y="1447800"/>
                </a:cubicBezTo>
                <a:cubicBezTo>
                  <a:pt x="250637" y="1462261"/>
                  <a:pt x="258894" y="1460354"/>
                  <a:pt x="323850" y="1466850"/>
                </a:cubicBezTo>
                <a:cubicBezTo>
                  <a:pt x="358745" y="1470339"/>
                  <a:pt x="393572" y="1475329"/>
                  <a:pt x="428625" y="1476375"/>
                </a:cubicBezTo>
                <a:cubicBezTo>
                  <a:pt x="606374" y="1481681"/>
                  <a:pt x="784245" y="1481766"/>
                  <a:pt x="962025" y="1485900"/>
                </a:cubicBezTo>
                <a:cubicBezTo>
                  <a:pt x="1057302" y="1488116"/>
                  <a:pt x="1152525" y="1492250"/>
                  <a:pt x="1247775" y="1495425"/>
                </a:cubicBezTo>
                <a:cubicBezTo>
                  <a:pt x="1460859" y="1522060"/>
                  <a:pt x="1405566" y="1519390"/>
                  <a:pt x="1790700" y="1485900"/>
                </a:cubicBezTo>
                <a:cubicBezTo>
                  <a:pt x="1802105" y="1484908"/>
                  <a:pt x="1771650" y="1473200"/>
                  <a:pt x="1762125" y="1466850"/>
                </a:cubicBezTo>
                <a:cubicBezTo>
                  <a:pt x="1746887" y="1512563"/>
                  <a:pt x="1732910" y="1541770"/>
                  <a:pt x="1762125" y="1600200"/>
                </a:cubicBezTo>
                <a:cubicBezTo>
                  <a:pt x="1768149" y="1612248"/>
                  <a:pt x="1780352" y="1580249"/>
                  <a:pt x="1790700" y="1571625"/>
                </a:cubicBezTo>
                <a:cubicBezTo>
                  <a:pt x="1799494" y="1564296"/>
                  <a:pt x="1809750" y="1558925"/>
                  <a:pt x="1819275" y="1552575"/>
                </a:cubicBezTo>
                <a:cubicBezTo>
                  <a:pt x="1822450" y="1543050"/>
                  <a:pt x="1833290" y="1532980"/>
                  <a:pt x="1828800" y="1524000"/>
                </a:cubicBezTo>
                <a:cubicBezTo>
                  <a:pt x="1824310" y="1515020"/>
                  <a:pt x="1800225" y="1514475"/>
                  <a:pt x="1800225" y="1514475"/>
                </a:cubicBezTo>
              </a:path>
            </a:pathLst>
          </a:cu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696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-1" y="6544492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0D07E-E281-4468-AE46-4A1D447C7D22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0"/>
            <a:ext cx="12192000" cy="322217"/>
          </a:xfrm>
          <a:prstGeom prst="rect">
            <a:avLst/>
          </a:prstGeom>
          <a:solidFill>
            <a:schemeClr val="accent2"/>
          </a:solidFill>
          <a:ln w="222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709" y="-16405"/>
            <a:ext cx="38840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 startAt="2"/>
            </a:pPr>
            <a:r>
              <a:rPr lang="en-US" altLang="ko-KR" sz="1600">
                <a:latin typeface="Arial" panose="020B0604020202020204" pitchFamily="34" charset="0"/>
                <a:cs typeface="Arial" panose="020B0604020202020204" pitchFamily="34" charset="0"/>
              </a:rPr>
              <a:t>CNN </a:t>
            </a:r>
            <a:r>
              <a:rPr lang="en-US" altLang="ko-KR" sz="1600" smtClean="0">
                <a:latin typeface="Arial" panose="020B0604020202020204" pitchFamily="34" charset="0"/>
                <a:cs typeface="Arial" panose="020B0604020202020204" pitchFamily="34" charset="0"/>
              </a:rPr>
              <a:t>Component</a:t>
            </a:r>
            <a:endParaRPr lang="en-US" altLang="ko-KR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71846" y="747825"/>
            <a:ext cx="1532708" cy="380000"/>
            <a:chOff x="8709" y="322149"/>
            <a:chExt cx="6584094" cy="2185919"/>
          </a:xfrm>
        </p:grpSpPr>
        <p:pic>
          <p:nvPicPr>
            <p:cNvPr id="22" name="Picture 2" descr="https://miro.medium.com/max/1000/1*zNs_mYOAgHpt3WxbYa7fnw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09" y="322149"/>
              <a:ext cx="6584094" cy="2185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/>
            <p:cNvSpPr/>
            <p:nvPr/>
          </p:nvSpPr>
          <p:spPr>
            <a:xfrm>
              <a:off x="984069" y="627017"/>
              <a:ext cx="1280160" cy="1689463"/>
            </a:xfrm>
            <a:prstGeom prst="rect">
              <a:avLst/>
            </a:prstGeom>
            <a:noFill/>
            <a:ln w="222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2" name="제목 1"/>
          <p:cNvSpPr>
            <a:spLocks noGrp="1"/>
          </p:cNvSpPr>
          <p:nvPr>
            <p:ph type="title"/>
          </p:nvPr>
        </p:nvSpPr>
        <p:spPr>
          <a:xfrm>
            <a:off x="3235235" y="795450"/>
            <a:ext cx="5721531" cy="458659"/>
          </a:xfrm>
        </p:spPr>
        <p:txBody>
          <a:bodyPr>
            <a:noAutofit/>
          </a:bodyPr>
          <a:lstStyle/>
          <a:p>
            <a:pPr algn="ctr"/>
            <a:r>
              <a:rPr lang="en-US" altLang="ko-KR" sz="2000" smtClean="0">
                <a:latin typeface="Arial" panose="020B0604020202020204" pitchFamily="34" charset="0"/>
                <a:cs typeface="Arial" panose="020B0604020202020204" pitchFamily="34" charset="0"/>
              </a:rPr>
              <a:t>computer image is consist of </a:t>
            </a:r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pixcel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and every pixcel has </a:t>
            </a: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 channel</a:t>
            </a:r>
            <a:r>
              <a:rPr lang="en-US" altLang="ko-KR" sz="2000" b="1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2000">
                <a:latin typeface="Arial" panose="020B0604020202020204" pitchFamily="34" charset="0"/>
                <a:cs typeface="Arial" panose="020B0604020202020204" pitchFamily="34" charset="0"/>
              </a:rPr>
              <a:t>which is </a:t>
            </a:r>
            <a:r>
              <a:rPr lang="en-US" altLang="ko-KR" sz="2000" b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RGB</a:t>
            </a:r>
            <a:endParaRPr lang="ko-KR" altLang="en-US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-33478" y="347715"/>
            <a:ext cx="3268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Convolution Layer - Filter</a:t>
            </a:r>
            <a:endParaRPr lang="en-US" altLang="ko-KR" sz="2000" b="1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451" y="6586986"/>
            <a:ext cx="1051165" cy="218814"/>
          </a:xfrm>
          <a:prstGeom prst="rect">
            <a:avLst/>
          </a:prstGeom>
        </p:spPr>
      </p:pic>
      <p:pic>
        <p:nvPicPr>
          <p:cNvPr id="1026" name="Picture 2" descr="영화 '픽셀', 영화로는 풀어내기 힘들었던 픽셀의 향수 - 미디어스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4225" y="1781903"/>
            <a:ext cx="4229101" cy="2133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043" y="1601058"/>
            <a:ext cx="5667375" cy="2638425"/>
          </a:xfrm>
          <a:prstGeom prst="rect">
            <a:avLst/>
          </a:prstGeom>
        </p:spPr>
      </p:pic>
      <p:pic>
        <p:nvPicPr>
          <p:cNvPr id="1028" name="Picture 4" descr="Understanding Images with skimage-Python | by Mathanraj Sharma ...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0225" y="4154341"/>
            <a:ext cx="3511550" cy="236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4819651" y="4002192"/>
            <a:ext cx="82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0~255</a:t>
            </a:r>
            <a:endParaRPr lang="ko-KR" altLang="en-US" sz="1200" b="1"/>
          </a:p>
        </p:txBody>
      </p:sp>
      <p:sp>
        <p:nvSpPr>
          <p:cNvPr id="36" name="TextBox 35"/>
          <p:cNvSpPr txBox="1"/>
          <p:nvPr/>
        </p:nvSpPr>
        <p:spPr>
          <a:xfrm>
            <a:off x="5382329" y="4002192"/>
            <a:ext cx="82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0~255</a:t>
            </a:r>
            <a:endParaRPr lang="ko-KR" altLang="en-US" sz="1200" b="1"/>
          </a:p>
        </p:txBody>
      </p:sp>
      <p:sp>
        <p:nvSpPr>
          <p:cNvPr id="37" name="TextBox 36"/>
          <p:cNvSpPr txBox="1"/>
          <p:nvPr/>
        </p:nvSpPr>
        <p:spPr>
          <a:xfrm>
            <a:off x="5991226" y="4002192"/>
            <a:ext cx="825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smtClean="0"/>
              <a:t>0~255</a:t>
            </a:r>
            <a:endParaRPr lang="ko-KR" altLang="en-US" sz="1200" b="1"/>
          </a:p>
        </p:txBody>
      </p:sp>
    </p:spTree>
    <p:extLst>
      <p:ext uri="{BB962C8B-B14F-4D97-AF65-F5344CB8AC3E}">
        <p14:creationId xmlns:p14="http://schemas.microsoft.com/office/powerpoint/2010/main" val="274641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2225">
          <a:solidFill>
            <a:schemeClr val="accent5">
              <a:lumMod val="75000"/>
            </a:schemeClr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bg1">
              <a:lumMod val="85000"/>
            </a:schemeClr>
          </a:solidFill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60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6330</TotalTime>
  <Words>1723</Words>
  <Application>Microsoft Office PowerPoint</Application>
  <PresentationFormat>와이드스크린</PresentationFormat>
  <Paragraphs>581</Paragraphs>
  <Slides>65</Slides>
  <Notes>64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1" baseType="lpstr">
      <vt:lpstr>맑은 고딕</vt:lpstr>
      <vt:lpstr>Arial</vt:lpstr>
      <vt:lpstr>Arial</vt:lpstr>
      <vt:lpstr>Cambria Math</vt:lpstr>
      <vt:lpstr>Wingdings</vt:lpstr>
      <vt:lpstr>Office 테마</vt:lpstr>
      <vt:lpstr>PowerPoint 프레젠테이션</vt:lpstr>
      <vt:lpstr>PowerPoint 프레젠테이션</vt:lpstr>
      <vt:lpstr>In the 1950s, Hubble and Wiesel found that the local receptive field of nerve cells  in the visual cortex overlapped with each other to form the entire field of vision.</vt:lpstr>
      <vt:lpstr>CNN is based on how neurons work in the visual cortex</vt:lpstr>
      <vt:lpstr>Difference between Traditional Image Classification and CNN Image Classification </vt:lpstr>
      <vt:lpstr>CNN Component</vt:lpstr>
      <vt:lpstr>PowerPoint 프레젠테이션</vt:lpstr>
      <vt:lpstr>Each filter extracts different characteristics</vt:lpstr>
      <vt:lpstr>computer image is consist of pixcel and every pixcel has 3 channel which is RGB</vt:lpstr>
      <vt:lpstr>How filter works</vt:lpstr>
      <vt:lpstr>Convolutional Neural Network Visualization</vt:lpstr>
      <vt:lpstr>Process of calculating filters in the Convolution Layer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The Output from the filter goes through the Activation fuction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The Output from the filter goes through the Activation fuction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seoyein</dc:creator>
  <cp:lastModifiedBy>최영철(인공지능연구원 연구부)</cp:lastModifiedBy>
  <cp:revision>492</cp:revision>
  <dcterms:created xsi:type="dcterms:W3CDTF">2019-03-04T01:15:56Z</dcterms:created>
  <dcterms:modified xsi:type="dcterms:W3CDTF">2020-08-05T02:37:45Z</dcterms:modified>
</cp:coreProperties>
</file>